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jpeg"/>
  <Override PartName="/ppt/media/image9.jpg" ContentType="image/jpeg"/>
  <Override PartName="/ppt/media/image14.jpg" ContentType="image/jpeg"/>
  <Override PartName="/ppt/media/image17.jpg" ContentType="image/jpeg"/>
  <Override PartName="/ppt/media/image18.jpg" ContentType="image/jpeg"/>
  <Override PartName="/ppt/media/image19.jpg" ContentType="image/jpeg"/>
  <Override PartName="/ppt/media/image20.jpg" ContentType="image/jpeg"/>
  <Override PartName="/ppt/media/image21.jpg" ContentType="image/jpeg"/>
  <Override PartName="/ppt/media/image22.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2.jpg" ContentType="image/jpeg"/>
  <Override PartName="/ppt/media/image33.jpg" ContentType="image/jpeg"/>
  <Override PartName="/ppt/media/image3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9" r:id="rId1"/>
  </p:sldMasterIdLst>
  <p:sldIdLst>
    <p:sldId id="256" r:id="rId2"/>
    <p:sldId id="279" r:id="rId3"/>
    <p:sldId id="258" r:id="rId4"/>
    <p:sldId id="259" r:id="rId5"/>
    <p:sldId id="260" r:id="rId6"/>
    <p:sldId id="261" r:id="rId7"/>
    <p:sldId id="262" r:id="rId8"/>
    <p:sldId id="263" r:id="rId9"/>
    <p:sldId id="264" r:id="rId10"/>
    <p:sldId id="265" r:id="rId11"/>
    <p:sldId id="273" r:id="rId12"/>
    <p:sldId id="280" r:id="rId13"/>
    <p:sldId id="272" r:id="rId14"/>
    <p:sldId id="274" r:id="rId15"/>
    <p:sldId id="276" r:id="rId16"/>
    <p:sldId id="277" r:id="rId17"/>
    <p:sldId id="278" r:id="rId18"/>
    <p:sldId id="269" r:id="rId19"/>
    <p:sldId id="270" r:id="rId20"/>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98"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47C34-221E-46F9-882B-DD8368995D9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B268783-061E-4432-8B5F-944611C98CDA}">
      <dgm:prSet/>
      <dgm:spPr/>
      <dgm:t>
        <a:bodyPr/>
        <a:lstStyle/>
        <a:p>
          <a:r>
            <a:rPr lang="en-US" b="1" dirty="0">
              <a:latin typeface="Times New Roman" panose="02020603050405020304" pitchFamily="18" charset="0"/>
              <a:cs typeface="Times New Roman" panose="02020603050405020304" pitchFamily="18" charset="0"/>
            </a:rPr>
            <a:t>Accommodation </a:t>
          </a:r>
          <a:r>
            <a:rPr lang="en-IE" b="1" dirty="0">
              <a:latin typeface="Times New Roman" panose="02020603050405020304" pitchFamily="18" charset="0"/>
              <a:cs typeface="Times New Roman" panose="02020603050405020304" pitchFamily="18" charset="0"/>
            </a:rPr>
            <a:t>Pricing 9 months. Sept to May</a:t>
          </a:r>
        </a:p>
        <a:p>
          <a:endParaRPr lang="en-US" dirty="0">
            <a:latin typeface="Times New Roman" panose="02020603050405020304" pitchFamily="18" charset="0"/>
            <a:cs typeface="Times New Roman" panose="02020603050405020304" pitchFamily="18" charset="0"/>
          </a:endParaRPr>
        </a:p>
      </dgm:t>
    </dgm:pt>
    <dgm:pt modelId="{F13E5AC0-3D7B-4E86-BCCB-34E893B04FC5}" type="parTrans" cxnId="{454A11FA-F7CD-4890-A742-93E6DBC166B0}">
      <dgm:prSet/>
      <dgm:spPr/>
      <dgm:t>
        <a:bodyPr/>
        <a:lstStyle/>
        <a:p>
          <a:endParaRPr lang="en-US"/>
        </a:p>
      </dgm:t>
    </dgm:pt>
    <dgm:pt modelId="{E5C7B641-001D-4EE5-BC16-1FD63C9D8614}" type="sibTrans" cxnId="{454A11FA-F7CD-4890-A742-93E6DBC166B0}">
      <dgm:prSet/>
      <dgm:spPr/>
      <dgm:t>
        <a:bodyPr/>
        <a:lstStyle/>
        <a:p>
          <a:endParaRPr lang="en-US"/>
        </a:p>
      </dgm:t>
    </dgm:pt>
    <dgm:pt modelId="{ACDA7393-C292-4669-8401-7243B74F4D36}">
      <dgm:prSet/>
      <dgm:spPr/>
      <dgm:t>
        <a:bodyPr/>
        <a:lstStyle/>
        <a:p>
          <a:r>
            <a:rPr lang="en-GB" b="1" u="sng" dirty="0">
              <a:latin typeface="Times New Roman" panose="02020603050405020304" pitchFamily="18" charset="0"/>
              <a:cs typeface="Times New Roman" panose="02020603050405020304" pitchFamily="18" charset="0"/>
            </a:rPr>
            <a:t>2025 / 2026 Academic Year</a:t>
          </a:r>
          <a:endParaRPr lang="en-US" dirty="0">
            <a:latin typeface="Times New Roman" panose="02020603050405020304" pitchFamily="18" charset="0"/>
            <a:cs typeface="Times New Roman" panose="02020603050405020304" pitchFamily="18" charset="0"/>
          </a:endParaRPr>
        </a:p>
      </dgm:t>
    </dgm:pt>
    <dgm:pt modelId="{7CA9539A-C29D-4A37-B2FD-C90D9BBC322D}" type="parTrans" cxnId="{656679DF-6272-48A0-8DF9-94FEC72F7216}">
      <dgm:prSet/>
      <dgm:spPr/>
      <dgm:t>
        <a:bodyPr/>
        <a:lstStyle/>
        <a:p>
          <a:endParaRPr lang="en-US"/>
        </a:p>
      </dgm:t>
    </dgm:pt>
    <dgm:pt modelId="{05279C1B-423A-4A4E-B0B1-3DEBAF59420B}" type="sibTrans" cxnId="{656679DF-6272-48A0-8DF9-94FEC72F7216}">
      <dgm:prSet/>
      <dgm:spPr/>
      <dgm:t>
        <a:bodyPr/>
        <a:lstStyle/>
        <a:p>
          <a:endParaRPr lang="en-US"/>
        </a:p>
      </dgm:t>
    </dgm:pt>
    <dgm:pt modelId="{DF0E4373-0663-475D-A77A-A7EC576C8E56}">
      <dgm:prSet/>
      <dgm:spPr/>
      <dgm:t>
        <a:bodyPr/>
        <a:lstStyle/>
        <a:p>
          <a:r>
            <a:rPr lang="en-GB" dirty="0">
              <a:latin typeface="Times New Roman" panose="02020603050405020304" pitchFamily="18" charset="0"/>
              <a:cs typeface="Times New Roman" panose="02020603050405020304" pitchFamily="18" charset="0"/>
            </a:rPr>
            <a:t>Private Single bedroom	    	              	€ 8010</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Private room Double bed – Single Occupancy	€ 8100</a:t>
          </a:r>
          <a:endParaRPr lang="en-US" dirty="0">
            <a:latin typeface="Times New Roman" panose="02020603050405020304" pitchFamily="18" charset="0"/>
            <a:cs typeface="Times New Roman" panose="02020603050405020304" pitchFamily="18" charset="0"/>
          </a:endParaRPr>
        </a:p>
      </dgm:t>
    </dgm:pt>
    <dgm:pt modelId="{3BFDC034-4280-468E-94C1-1D19B681451E}" type="parTrans" cxnId="{CCF31D77-058A-4934-9A0A-DC1F3A4032D2}">
      <dgm:prSet/>
      <dgm:spPr/>
      <dgm:t>
        <a:bodyPr/>
        <a:lstStyle/>
        <a:p>
          <a:endParaRPr lang="en-US"/>
        </a:p>
      </dgm:t>
    </dgm:pt>
    <dgm:pt modelId="{EF7EF0DE-434D-48FC-9118-C44FB013D2E2}" type="sibTrans" cxnId="{CCF31D77-058A-4934-9A0A-DC1F3A4032D2}">
      <dgm:prSet/>
      <dgm:spPr/>
      <dgm:t>
        <a:bodyPr/>
        <a:lstStyle/>
        <a:p>
          <a:endParaRPr lang="en-US"/>
        </a:p>
      </dgm:t>
    </dgm:pt>
    <dgm:pt modelId="{64A88AE0-E0C8-4939-A6DE-DB18B8902DF9}">
      <dgm:prSet/>
      <dgm:spPr/>
      <dgm:t>
        <a:bodyPr/>
        <a:lstStyle/>
        <a:p>
          <a:r>
            <a:rPr lang="en-GB" dirty="0">
              <a:latin typeface="Times New Roman" panose="02020603050405020304" pitchFamily="18" charset="0"/>
              <a:cs typeface="Times New Roman" panose="02020603050405020304" pitchFamily="18" charset="0"/>
            </a:rPr>
            <a:t>Twin Room – Sharing with 1 other			€6120</a:t>
          </a:r>
          <a:endParaRPr lang="en-US" dirty="0">
            <a:latin typeface="Times New Roman" panose="02020603050405020304" pitchFamily="18" charset="0"/>
            <a:cs typeface="Times New Roman" panose="02020603050405020304" pitchFamily="18" charset="0"/>
          </a:endParaRPr>
        </a:p>
      </dgm:t>
    </dgm:pt>
    <dgm:pt modelId="{8D5E67C0-530D-40BA-AAC7-9799396CE209}" type="parTrans" cxnId="{46A7A59C-9BF1-4226-AA3C-5422D853C48F}">
      <dgm:prSet/>
      <dgm:spPr/>
      <dgm:t>
        <a:bodyPr/>
        <a:lstStyle/>
        <a:p>
          <a:endParaRPr lang="en-US"/>
        </a:p>
      </dgm:t>
    </dgm:pt>
    <dgm:pt modelId="{1DD4BD4D-8A11-40A1-8152-C35CE0675BAC}" type="sibTrans" cxnId="{46A7A59C-9BF1-4226-AA3C-5422D853C48F}">
      <dgm:prSet/>
      <dgm:spPr/>
      <dgm:t>
        <a:bodyPr/>
        <a:lstStyle/>
        <a:p>
          <a:endParaRPr lang="en-US"/>
        </a:p>
      </dgm:t>
    </dgm:pt>
    <dgm:pt modelId="{1001D714-7DFF-45DA-89CE-73BD25923903}">
      <dgm:prSet/>
      <dgm:spPr/>
      <dgm:t>
        <a:bodyPr/>
        <a:lstStyle/>
        <a:p>
          <a:r>
            <a:rPr lang="en-GB" dirty="0">
              <a:latin typeface="Times New Roman" panose="02020603050405020304" pitchFamily="18" charset="0"/>
              <a:cs typeface="Times New Roman" panose="02020603050405020304" pitchFamily="18" charset="0"/>
            </a:rPr>
            <a:t>Single Sharing with 2 others			€5490</a:t>
          </a:r>
          <a:endParaRPr lang="en-US" dirty="0">
            <a:latin typeface="Times New Roman" panose="02020603050405020304" pitchFamily="18" charset="0"/>
            <a:cs typeface="Times New Roman" panose="02020603050405020304" pitchFamily="18" charset="0"/>
          </a:endParaRPr>
        </a:p>
      </dgm:t>
    </dgm:pt>
    <dgm:pt modelId="{FCBBE0D6-F86A-4F8C-B35E-39D5FD5669F7}" type="parTrans" cxnId="{51B7FF9C-0C53-46F3-8D71-4782A36F3A84}">
      <dgm:prSet/>
      <dgm:spPr/>
      <dgm:t>
        <a:bodyPr/>
        <a:lstStyle/>
        <a:p>
          <a:endParaRPr lang="en-US"/>
        </a:p>
      </dgm:t>
    </dgm:pt>
    <dgm:pt modelId="{BBA7637D-C0A7-4482-B6DE-19BE5F84F29B}" type="sibTrans" cxnId="{51B7FF9C-0C53-46F3-8D71-4782A36F3A84}">
      <dgm:prSet/>
      <dgm:spPr/>
      <dgm:t>
        <a:bodyPr/>
        <a:lstStyle/>
        <a:p>
          <a:endParaRPr lang="en-US"/>
        </a:p>
      </dgm:t>
    </dgm:pt>
    <dgm:pt modelId="{02BC226A-9038-4E1A-AF56-20049BDC40E6}">
      <dgm:prSet/>
      <dgm:spPr/>
      <dgm:t>
        <a:bodyPr/>
        <a:lstStyle/>
        <a:p>
          <a:r>
            <a:rPr lang="en-GB" dirty="0">
              <a:latin typeface="Times New Roman" panose="02020603050405020304" pitchFamily="18" charset="0"/>
              <a:cs typeface="Times New Roman" panose="02020603050405020304" pitchFamily="18" charset="0"/>
            </a:rPr>
            <a:t>Single Sharing with 3 others			€5220</a:t>
          </a:r>
          <a:endParaRPr lang="en-US" dirty="0">
            <a:latin typeface="Times New Roman" panose="02020603050405020304" pitchFamily="18" charset="0"/>
            <a:cs typeface="Times New Roman" panose="02020603050405020304" pitchFamily="18" charset="0"/>
          </a:endParaRPr>
        </a:p>
      </dgm:t>
    </dgm:pt>
    <dgm:pt modelId="{DCEDB94E-2001-4863-8EC5-65DDC32A94BB}" type="parTrans" cxnId="{17B5F004-7D2A-49F5-B953-1DD53DC95888}">
      <dgm:prSet/>
      <dgm:spPr/>
      <dgm:t>
        <a:bodyPr/>
        <a:lstStyle/>
        <a:p>
          <a:endParaRPr lang="en-US"/>
        </a:p>
      </dgm:t>
    </dgm:pt>
    <dgm:pt modelId="{31D0EA2C-3670-4940-9C95-8A392C1A6929}" type="sibTrans" cxnId="{17B5F004-7D2A-49F5-B953-1DD53DC95888}">
      <dgm:prSet/>
      <dgm:spPr/>
      <dgm:t>
        <a:bodyPr/>
        <a:lstStyle/>
        <a:p>
          <a:endParaRPr lang="en-US"/>
        </a:p>
      </dgm:t>
    </dgm:pt>
    <dgm:pt modelId="{96F9ADE7-B8B2-4F5D-BA7D-AE293514884A}">
      <dgm:prSet/>
      <dgm:spPr/>
      <dgm:t>
        <a:bodyPr/>
        <a:lstStyle/>
        <a:p>
          <a:r>
            <a:rPr lang="en-GB" dirty="0">
              <a:latin typeface="Times New Roman" panose="02020603050405020304" pitchFamily="18" charset="0"/>
              <a:cs typeface="Times New Roman" panose="02020603050405020304" pitchFamily="18" charset="0"/>
            </a:rPr>
            <a:t>Private Dorm Room 				€6480</a:t>
          </a:r>
          <a:endParaRPr lang="en-US" dirty="0">
            <a:latin typeface="Times New Roman" panose="02020603050405020304" pitchFamily="18" charset="0"/>
            <a:cs typeface="Times New Roman" panose="02020603050405020304" pitchFamily="18" charset="0"/>
          </a:endParaRPr>
        </a:p>
      </dgm:t>
    </dgm:pt>
    <dgm:pt modelId="{B2FF5748-415C-433E-A356-93DC7C0634C3}" type="parTrans" cxnId="{E4D3BA39-D229-4F73-BF90-58C88D24A973}">
      <dgm:prSet/>
      <dgm:spPr/>
      <dgm:t>
        <a:bodyPr/>
        <a:lstStyle/>
        <a:p>
          <a:endParaRPr lang="en-US"/>
        </a:p>
      </dgm:t>
    </dgm:pt>
    <dgm:pt modelId="{25E9B8FB-A156-4AD5-861C-E0BB38400187}" type="sibTrans" cxnId="{E4D3BA39-D229-4F73-BF90-58C88D24A973}">
      <dgm:prSet/>
      <dgm:spPr/>
      <dgm:t>
        <a:bodyPr/>
        <a:lstStyle/>
        <a:p>
          <a:endParaRPr lang="en-US"/>
        </a:p>
      </dgm:t>
    </dgm:pt>
    <dgm:pt modelId="{8931E95B-C716-4743-8E1F-ADCAFF7F6F93}">
      <dgm:prSet/>
      <dgm:spPr/>
      <dgm:t>
        <a:bodyPr/>
        <a:lstStyle/>
        <a:p>
          <a:r>
            <a:rPr lang="en-GB" dirty="0">
              <a:latin typeface="Times New Roman" panose="02020603050405020304" pitchFamily="18" charset="0"/>
              <a:cs typeface="Times New Roman" panose="02020603050405020304" pitchFamily="18" charset="0"/>
            </a:rPr>
            <a:t>Deposit of €800</a:t>
          </a:r>
          <a:endParaRPr lang="en-US" dirty="0">
            <a:latin typeface="Times New Roman" panose="02020603050405020304" pitchFamily="18" charset="0"/>
            <a:cs typeface="Times New Roman" panose="02020603050405020304" pitchFamily="18" charset="0"/>
          </a:endParaRPr>
        </a:p>
      </dgm:t>
    </dgm:pt>
    <dgm:pt modelId="{188EF132-809E-4982-9932-EC5826BCF223}" type="parTrans" cxnId="{84F9EB44-107D-4453-A1DA-C7DE898B249B}">
      <dgm:prSet/>
      <dgm:spPr/>
      <dgm:t>
        <a:bodyPr/>
        <a:lstStyle/>
        <a:p>
          <a:endParaRPr lang="en-US"/>
        </a:p>
      </dgm:t>
    </dgm:pt>
    <dgm:pt modelId="{0AB7C356-7DA3-4884-A025-2146E0D12BD6}" type="sibTrans" cxnId="{84F9EB44-107D-4453-A1DA-C7DE898B249B}">
      <dgm:prSet/>
      <dgm:spPr/>
      <dgm:t>
        <a:bodyPr/>
        <a:lstStyle/>
        <a:p>
          <a:endParaRPr lang="en-US"/>
        </a:p>
      </dgm:t>
    </dgm:pt>
    <dgm:pt modelId="{51680775-3989-4A12-AF45-A06DBCA5412B}">
      <dgm:prSet/>
      <dgm:spPr/>
      <dgm:t>
        <a:bodyPr/>
        <a:lstStyle/>
        <a:p>
          <a:endParaRPr lang="en-US" dirty="0">
            <a:latin typeface="Times New Roman" panose="02020603050405020304" pitchFamily="18" charset="0"/>
            <a:cs typeface="Times New Roman" panose="02020603050405020304" pitchFamily="18" charset="0"/>
          </a:endParaRPr>
        </a:p>
      </dgm:t>
    </dgm:pt>
    <dgm:pt modelId="{51F65A84-5365-4E20-BB0F-868ABE402C05}" type="parTrans" cxnId="{208331E7-B5BA-4C6F-A4A2-8700528C0792}">
      <dgm:prSet/>
      <dgm:spPr/>
      <dgm:t>
        <a:bodyPr/>
        <a:lstStyle/>
        <a:p>
          <a:endParaRPr lang="en-US"/>
        </a:p>
      </dgm:t>
    </dgm:pt>
    <dgm:pt modelId="{C5E1C1FE-DDDD-4018-A79F-A34C71423219}" type="sibTrans" cxnId="{208331E7-B5BA-4C6F-A4A2-8700528C0792}">
      <dgm:prSet/>
      <dgm:spPr/>
      <dgm:t>
        <a:bodyPr/>
        <a:lstStyle/>
        <a:p>
          <a:endParaRPr lang="en-US"/>
        </a:p>
      </dgm:t>
    </dgm:pt>
    <dgm:pt modelId="{F5B392DC-DD49-4BF0-810E-925F459DB9CC}">
      <dgm:prSet/>
      <dgm:spPr/>
      <dgm:t>
        <a:bodyPr/>
        <a:lstStyle/>
        <a:p>
          <a:endParaRPr lang="en-US" dirty="0">
            <a:latin typeface="Times New Roman" panose="02020603050405020304" pitchFamily="18" charset="0"/>
            <a:cs typeface="Times New Roman" panose="02020603050405020304" pitchFamily="18" charset="0"/>
          </a:endParaRPr>
        </a:p>
      </dgm:t>
    </dgm:pt>
    <dgm:pt modelId="{D7D08EFD-BC12-483C-B3FD-3D38EED1D6BF}" type="sibTrans" cxnId="{F89B3B7E-CE53-4D8E-8051-ADC2AE7D1896}">
      <dgm:prSet/>
      <dgm:spPr/>
      <dgm:t>
        <a:bodyPr/>
        <a:lstStyle/>
        <a:p>
          <a:endParaRPr lang="en-US"/>
        </a:p>
      </dgm:t>
    </dgm:pt>
    <dgm:pt modelId="{BBCD95EA-DDFB-4BB7-BD50-D83749F3BF05}" type="parTrans" cxnId="{F89B3B7E-CE53-4D8E-8051-ADC2AE7D1896}">
      <dgm:prSet/>
      <dgm:spPr/>
      <dgm:t>
        <a:bodyPr/>
        <a:lstStyle/>
        <a:p>
          <a:endParaRPr lang="en-US"/>
        </a:p>
      </dgm:t>
    </dgm:pt>
    <dgm:pt modelId="{D515BA0F-8CB8-4CC7-8D56-1345BB71FFD5}" type="pres">
      <dgm:prSet presAssocID="{C7747C34-221E-46F9-882B-DD8368995D98}" presName="vert0" presStyleCnt="0">
        <dgm:presLayoutVars>
          <dgm:dir/>
          <dgm:animOne val="branch"/>
          <dgm:animLvl val="lvl"/>
        </dgm:presLayoutVars>
      </dgm:prSet>
      <dgm:spPr/>
    </dgm:pt>
    <dgm:pt modelId="{C31DEBEC-EE2F-4441-9B7A-DACB0D337085}" type="pres">
      <dgm:prSet presAssocID="{AB268783-061E-4432-8B5F-944611C98CDA}" presName="thickLine" presStyleLbl="alignNode1" presStyleIdx="0" presStyleCnt="5"/>
      <dgm:spPr/>
    </dgm:pt>
    <dgm:pt modelId="{552816E5-073E-44CB-8A64-C21A7A10B996}" type="pres">
      <dgm:prSet presAssocID="{AB268783-061E-4432-8B5F-944611C98CDA}" presName="horz1" presStyleCnt="0"/>
      <dgm:spPr/>
    </dgm:pt>
    <dgm:pt modelId="{89E99EDB-CB81-4607-BC18-B33D4D07D8AF}" type="pres">
      <dgm:prSet presAssocID="{AB268783-061E-4432-8B5F-944611C98CDA}" presName="tx1" presStyleLbl="revTx" presStyleIdx="0" presStyleCnt="10" custScaleX="128624"/>
      <dgm:spPr/>
    </dgm:pt>
    <dgm:pt modelId="{82319268-B33F-4F9E-8FE4-849FC1E13E7E}" type="pres">
      <dgm:prSet presAssocID="{AB268783-061E-4432-8B5F-944611C98CDA}" presName="vert1" presStyleCnt="0"/>
      <dgm:spPr/>
    </dgm:pt>
    <dgm:pt modelId="{C3C92DC3-DB1B-4E97-BF01-D3316E503188}" type="pres">
      <dgm:prSet presAssocID="{ACDA7393-C292-4669-8401-7243B74F4D36}" presName="thickLine" presStyleLbl="alignNode1" presStyleIdx="1" presStyleCnt="5"/>
      <dgm:spPr/>
    </dgm:pt>
    <dgm:pt modelId="{DC16F2CB-3AFE-4DC0-8151-6115089C49FE}" type="pres">
      <dgm:prSet presAssocID="{ACDA7393-C292-4669-8401-7243B74F4D36}" presName="horz1" presStyleCnt="0"/>
      <dgm:spPr/>
    </dgm:pt>
    <dgm:pt modelId="{42860907-CEE0-49F4-882D-6C55EEF9235C}" type="pres">
      <dgm:prSet presAssocID="{ACDA7393-C292-4669-8401-7243B74F4D36}" presName="tx1" presStyleLbl="revTx" presStyleIdx="1" presStyleCnt="10"/>
      <dgm:spPr/>
    </dgm:pt>
    <dgm:pt modelId="{924B2C96-E6E5-4027-A7CC-B490454DE356}" type="pres">
      <dgm:prSet presAssocID="{ACDA7393-C292-4669-8401-7243B74F4D36}" presName="vert1" presStyleCnt="0"/>
      <dgm:spPr/>
    </dgm:pt>
    <dgm:pt modelId="{EBF95984-9A5E-4C9A-949E-0958F9A945C6}" type="pres">
      <dgm:prSet presAssocID="{DF0E4373-0663-475D-A77A-A7EC576C8E56}" presName="vertSpace2a" presStyleCnt="0"/>
      <dgm:spPr/>
    </dgm:pt>
    <dgm:pt modelId="{674D858E-B298-46EF-AFF5-CFB241A03A65}" type="pres">
      <dgm:prSet presAssocID="{DF0E4373-0663-475D-A77A-A7EC576C8E56}" presName="horz2" presStyleCnt="0"/>
      <dgm:spPr/>
    </dgm:pt>
    <dgm:pt modelId="{B8A7C84D-BC87-4E0E-9117-07FF6F9B7BAA}" type="pres">
      <dgm:prSet presAssocID="{DF0E4373-0663-475D-A77A-A7EC576C8E56}" presName="horzSpace2" presStyleCnt="0"/>
      <dgm:spPr/>
    </dgm:pt>
    <dgm:pt modelId="{CED34CAD-0F87-49C5-9CC1-AD12DEC3E66B}" type="pres">
      <dgm:prSet presAssocID="{DF0E4373-0663-475D-A77A-A7EC576C8E56}" presName="tx2" presStyleLbl="revTx" presStyleIdx="2" presStyleCnt="10"/>
      <dgm:spPr/>
    </dgm:pt>
    <dgm:pt modelId="{B8423F2B-8890-47F7-9344-A4BEB3E19DA3}" type="pres">
      <dgm:prSet presAssocID="{DF0E4373-0663-475D-A77A-A7EC576C8E56}" presName="vert2" presStyleCnt="0"/>
      <dgm:spPr/>
    </dgm:pt>
    <dgm:pt modelId="{C2E84085-704E-4879-9703-286FE2500563}" type="pres">
      <dgm:prSet presAssocID="{DF0E4373-0663-475D-A77A-A7EC576C8E56}" presName="thinLine2b" presStyleLbl="callout" presStyleIdx="0" presStyleCnt="5"/>
      <dgm:spPr/>
    </dgm:pt>
    <dgm:pt modelId="{6081B903-DF5B-446D-916C-C01666BBE119}" type="pres">
      <dgm:prSet presAssocID="{DF0E4373-0663-475D-A77A-A7EC576C8E56}" presName="vertSpace2b" presStyleCnt="0"/>
      <dgm:spPr/>
    </dgm:pt>
    <dgm:pt modelId="{F57230E0-B59B-4CEC-9521-71DD94B736CF}" type="pres">
      <dgm:prSet presAssocID="{F5B392DC-DD49-4BF0-810E-925F459DB9CC}" presName="thickLine" presStyleLbl="alignNode1" presStyleIdx="2" presStyleCnt="5"/>
      <dgm:spPr/>
    </dgm:pt>
    <dgm:pt modelId="{F5302002-7270-4A3F-85A8-87587020C84B}" type="pres">
      <dgm:prSet presAssocID="{F5B392DC-DD49-4BF0-810E-925F459DB9CC}" presName="horz1" presStyleCnt="0"/>
      <dgm:spPr/>
    </dgm:pt>
    <dgm:pt modelId="{A17D919A-C64C-4D01-BB63-696A38460864}" type="pres">
      <dgm:prSet presAssocID="{F5B392DC-DD49-4BF0-810E-925F459DB9CC}" presName="tx1" presStyleLbl="revTx" presStyleIdx="3" presStyleCnt="10"/>
      <dgm:spPr/>
    </dgm:pt>
    <dgm:pt modelId="{3AB518E9-44AD-4140-9B05-4809FED1F1D2}" type="pres">
      <dgm:prSet presAssocID="{F5B392DC-DD49-4BF0-810E-925F459DB9CC}" presName="vert1" presStyleCnt="0"/>
      <dgm:spPr/>
    </dgm:pt>
    <dgm:pt modelId="{A65C57D1-9770-4FA2-8C6C-7D3F08C67D39}" type="pres">
      <dgm:prSet presAssocID="{64A88AE0-E0C8-4939-A6DE-DB18B8902DF9}" presName="vertSpace2a" presStyleCnt="0"/>
      <dgm:spPr/>
    </dgm:pt>
    <dgm:pt modelId="{05F02DCC-9EEC-4C02-AB72-EAA5E17791B7}" type="pres">
      <dgm:prSet presAssocID="{64A88AE0-E0C8-4939-A6DE-DB18B8902DF9}" presName="horz2" presStyleCnt="0"/>
      <dgm:spPr/>
    </dgm:pt>
    <dgm:pt modelId="{91B60D51-E88B-4556-AF47-EB2228DB44D3}" type="pres">
      <dgm:prSet presAssocID="{64A88AE0-E0C8-4939-A6DE-DB18B8902DF9}" presName="horzSpace2" presStyleCnt="0"/>
      <dgm:spPr/>
    </dgm:pt>
    <dgm:pt modelId="{0FF32B82-B6B6-4A3B-9ABF-BFC74A61BA1A}" type="pres">
      <dgm:prSet presAssocID="{64A88AE0-E0C8-4939-A6DE-DB18B8902DF9}" presName="tx2" presStyleLbl="revTx" presStyleIdx="4" presStyleCnt="10"/>
      <dgm:spPr/>
    </dgm:pt>
    <dgm:pt modelId="{79FC9E2A-56E5-4B45-B2CB-51CF2943AC73}" type="pres">
      <dgm:prSet presAssocID="{64A88AE0-E0C8-4939-A6DE-DB18B8902DF9}" presName="vert2" presStyleCnt="0"/>
      <dgm:spPr/>
    </dgm:pt>
    <dgm:pt modelId="{35B66294-F9BD-41B4-BCA3-3FDB0064B74D}" type="pres">
      <dgm:prSet presAssocID="{64A88AE0-E0C8-4939-A6DE-DB18B8902DF9}" presName="thinLine2b" presStyleLbl="callout" presStyleIdx="1" presStyleCnt="5"/>
      <dgm:spPr/>
    </dgm:pt>
    <dgm:pt modelId="{687F8BAC-1897-4F25-A35F-5D4B4E4EE408}" type="pres">
      <dgm:prSet presAssocID="{64A88AE0-E0C8-4939-A6DE-DB18B8902DF9}" presName="vertSpace2b" presStyleCnt="0"/>
      <dgm:spPr/>
    </dgm:pt>
    <dgm:pt modelId="{A6D9FF10-9B0E-48EF-859B-3F88756E14FD}" type="pres">
      <dgm:prSet presAssocID="{1001D714-7DFF-45DA-89CE-73BD25923903}" presName="horz2" presStyleCnt="0"/>
      <dgm:spPr/>
    </dgm:pt>
    <dgm:pt modelId="{29E66569-1040-4F47-84FC-A12978FA5371}" type="pres">
      <dgm:prSet presAssocID="{1001D714-7DFF-45DA-89CE-73BD25923903}" presName="horzSpace2" presStyleCnt="0"/>
      <dgm:spPr/>
    </dgm:pt>
    <dgm:pt modelId="{767B0491-1D05-4F82-A9BC-7E37B3EF0B01}" type="pres">
      <dgm:prSet presAssocID="{1001D714-7DFF-45DA-89CE-73BD25923903}" presName="tx2" presStyleLbl="revTx" presStyleIdx="5" presStyleCnt="10"/>
      <dgm:spPr/>
    </dgm:pt>
    <dgm:pt modelId="{B99908D3-5897-45DE-AF2A-347F3B471D96}" type="pres">
      <dgm:prSet presAssocID="{1001D714-7DFF-45DA-89CE-73BD25923903}" presName="vert2" presStyleCnt="0"/>
      <dgm:spPr/>
    </dgm:pt>
    <dgm:pt modelId="{DF14B319-B015-43A4-858F-FD93729505BE}" type="pres">
      <dgm:prSet presAssocID="{1001D714-7DFF-45DA-89CE-73BD25923903}" presName="thinLine2b" presStyleLbl="callout" presStyleIdx="2" presStyleCnt="5"/>
      <dgm:spPr/>
    </dgm:pt>
    <dgm:pt modelId="{BD34FC43-0B0C-481C-9E98-7915C8847082}" type="pres">
      <dgm:prSet presAssocID="{1001D714-7DFF-45DA-89CE-73BD25923903}" presName="vertSpace2b" presStyleCnt="0"/>
      <dgm:spPr/>
    </dgm:pt>
    <dgm:pt modelId="{B7141A93-4E82-4DA8-A8DA-4464E56EB890}" type="pres">
      <dgm:prSet presAssocID="{02BC226A-9038-4E1A-AF56-20049BDC40E6}" presName="horz2" presStyleCnt="0"/>
      <dgm:spPr/>
    </dgm:pt>
    <dgm:pt modelId="{EB267409-E11C-4F3D-BEFD-DC5510657019}" type="pres">
      <dgm:prSet presAssocID="{02BC226A-9038-4E1A-AF56-20049BDC40E6}" presName="horzSpace2" presStyleCnt="0"/>
      <dgm:spPr/>
    </dgm:pt>
    <dgm:pt modelId="{AAAAAD91-A14B-47C9-B606-0B56B84B2F9E}" type="pres">
      <dgm:prSet presAssocID="{02BC226A-9038-4E1A-AF56-20049BDC40E6}" presName="tx2" presStyleLbl="revTx" presStyleIdx="6" presStyleCnt="10"/>
      <dgm:spPr/>
    </dgm:pt>
    <dgm:pt modelId="{71F4D003-1F59-4B86-9F82-C715208F36B2}" type="pres">
      <dgm:prSet presAssocID="{02BC226A-9038-4E1A-AF56-20049BDC40E6}" presName="vert2" presStyleCnt="0"/>
      <dgm:spPr/>
    </dgm:pt>
    <dgm:pt modelId="{1D0153D4-7C6F-4DBE-9611-896BFBC59F49}" type="pres">
      <dgm:prSet presAssocID="{02BC226A-9038-4E1A-AF56-20049BDC40E6}" presName="thinLine2b" presStyleLbl="callout" presStyleIdx="3" presStyleCnt="5"/>
      <dgm:spPr/>
    </dgm:pt>
    <dgm:pt modelId="{922A55E5-E4EA-4C28-81A5-F362992CDFBA}" type="pres">
      <dgm:prSet presAssocID="{02BC226A-9038-4E1A-AF56-20049BDC40E6}" presName="vertSpace2b" presStyleCnt="0"/>
      <dgm:spPr/>
    </dgm:pt>
    <dgm:pt modelId="{E0E7D2C5-FC16-48E9-B927-C99110E3492D}" type="pres">
      <dgm:prSet presAssocID="{96F9ADE7-B8B2-4F5D-BA7D-AE293514884A}" presName="horz2" presStyleCnt="0"/>
      <dgm:spPr/>
    </dgm:pt>
    <dgm:pt modelId="{B5E7274D-6D45-43F6-8679-38031576B3D7}" type="pres">
      <dgm:prSet presAssocID="{96F9ADE7-B8B2-4F5D-BA7D-AE293514884A}" presName="horzSpace2" presStyleCnt="0"/>
      <dgm:spPr/>
    </dgm:pt>
    <dgm:pt modelId="{06AC98D8-7F58-4604-9E30-822EA56474F9}" type="pres">
      <dgm:prSet presAssocID="{96F9ADE7-B8B2-4F5D-BA7D-AE293514884A}" presName="tx2" presStyleLbl="revTx" presStyleIdx="7" presStyleCnt="10"/>
      <dgm:spPr/>
    </dgm:pt>
    <dgm:pt modelId="{76E04A30-1CFD-484F-ABE7-BD437D050419}" type="pres">
      <dgm:prSet presAssocID="{96F9ADE7-B8B2-4F5D-BA7D-AE293514884A}" presName="vert2" presStyleCnt="0"/>
      <dgm:spPr/>
    </dgm:pt>
    <dgm:pt modelId="{90502626-AA80-425C-B622-B555503DFF27}" type="pres">
      <dgm:prSet presAssocID="{96F9ADE7-B8B2-4F5D-BA7D-AE293514884A}" presName="thinLine2b" presStyleLbl="callout" presStyleIdx="4" presStyleCnt="5"/>
      <dgm:spPr/>
    </dgm:pt>
    <dgm:pt modelId="{1DF77EE4-A150-4F5B-A926-2A0EFD217E8A}" type="pres">
      <dgm:prSet presAssocID="{96F9ADE7-B8B2-4F5D-BA7D-AE293514884A}" presName="vertSpace2b" presStyleCnt="0"/>
      <dgm:spPr/>
    </dgm:pt>
    <dgm:pt modelId="{F0AB62AF-3A05-4D7E-9123-0D4058BD8B58}" type="pres">
      <dgm:prSet presAssocID="{8931E95B-C716-4743-8E1F-ADCAFF7F6F93}" presName="thickLine" presStyleLbl="alignNode1" presStyleIdx="3" presStyleCnt="5"/>
      <dgm:spPr/>
    </dgm:pt>
    <dgm:pt modelId="{EA76ABC9-EA14-4DFC-B81F-F2F8AE9ACF0B}" type="pres">
      <dgm:prSet presAssocID="{8931E95B-C716-4743-8E1F-ADCAFF7F6F93}" presName="horz1" presStyleCnt="0"/>
      <dgm:spPr/>
    </dgm:pt>
    <dgm:pt modelId="{7F8F3BE5-E75A-47FD-93F1-5C9A71112727}" type="pres">
      <dgm:prSet presAssocID="{8931E95B-C716-4743-8E1F-ADCAFF7F6F93}" presName="tx1" presStyleLbl="revTx" presStyleIdx="8" presStyleCnt="10"/>
      <dgm:spPr/>
    </dgm:pt>
    <dgm:pt modelId="{3BE3861F-6375-4A55-BEE8-39823F10BD4C}" type="pres">
      <dgm:prSet presAssocID="{8931E95B-C716-4743-8E1F-ADCAFF7F6F93}" presName="vert1" presStyleCnt="0"/>
      <dgm:spPr/>
    </dgm:pt>
    <dgm:pt modelId="{96B0100B-D1FA-4FC4-944A-6620C0765240}" type="pres">
      <dgm:prSet presAssocID="{51680775-3989-4A12-AF45-A06DBCA5412B}" presName="thickLine" presStyleLbl="alignNode1" presStyleIdx="4" presStyleCnt="5"/>
      <dgm:spPr/>
    </dgm:pt>
    <dgm:pt modelId="{4D53972A-4A84-4E24-B429-67AD5D7C7D5B}" type="pres">
      <dgm:prSet presAssocID="{51680775-3989-4A12-AF45-A06DBCA5412B}" presName="horz1" presStyleCnt="0"/>
      <dgm:spPr/>
    </dgm:pt>
    <dgm:pt modelId="{FCEC8B20-8027-44C9-ACC4-855C9B8336B0}" type="pres">
      <dgm:prSet presAssocID="{51680775-3989-4A12-AF45-A06DBCA5412B}" presName="tx1" presStyleLbl="revTx" presStyleIdx="9" presStyleCnt="10" custLinFactNeighborY="-75975"/>
      <dgm:spPr/>
    </dgm:pt>
    <dgm:pt modelId="{D96A2B13-D59E-4DDF-A4FE-44F51CE83540}" type="pres">
      <dgm:prSet presAssocID="{51680775-3989-4A12-AF45-A06DBCA5412B}" presName="vert1" presStyleCnt="0"/>
      <dgm:spPr/>
    </dgm:pt>
  </dgm:ptLst>
  <dgm:cxnLst>
    <dgm:cxn modelId="{4A9C6A04-C7FA-4A6E-A5CE-18B7C73DE005}" type="presOf" srcId="{F5B392DC-DD49-4BF0-810E-925F459DB9CC}" destId="{A17D919A-C64C-4D01-BB63-696A38460864}" srcOrd="0" destOrd="0" presId="urn:microsoft.com/office/officeart/2008/layout/LinedList"/>
    <dgm:cxn modelId="{17B5F004-7D2A-49F5-B953-1DD53DC95888}" srcId="{F5B392DC-DD49-4BF0-810E-925F459DB9CC}" destId="{02BC226A-9038-4E1A-AF56-20049BDC40E6}" srcOrd="2" destOrd="0" parTransId="{DCEDB94E-2001-4863-8EC5-65DDC32A94BB}" sibTransId="{31D0EA2C-3670-4940-9C95-8A392C1A6929}"/>
    <dgm:cxn modelId="{4F82CD07-AFDE-475F-9746-4BF43C9B1080}" type="presOf" srcId="{96F9ADE7-B8B2-4F5D-BA7D-AE293514884A}" destId="{06AC98D8-7F58-4604-9E30-822EA56474F9}" srcOrd="0" destOrd="0" presId="urn:microsoft.com/office/officeart/2008/layout/LinedList"/>
    <dgm:cxn modelId="{CA091339-37CD-4D0F-9EA2-19B0AD3AB78C}" type="presOf" srcId="{64A88AE0-E0C8-4939-A6DE-DB18B8902DF9}" destId="{0FF32B82-B6B6-4A3B-9ABF-BFC74A61BA1A}" srcOrd="0" destOrd="0" presId="urn:microsoft.com/office/officeart/2008/layout/LinedList"/>
    <dgm:cxn modelId="{E4D3BA39-D229-4F73-BF90-58C88D24A973}" srcId="{F5B392DC-DD49-4BF0-810E-925F459DB9CC}" destId="{96F9ADE7-B8B2-4F5D-BA7D-AE293514884A}" srcOrd="3" destOrd="0" parTransId="{B2FF5748-415C-433E-A356-93DC7C0634C3}" sibTransId="{25E9B8FB-A156-4AD5-861C-E0BB38400187}"/>
    <dgm:cxn modelId="{84F9EB44-107D-4453-A1DA-C7DE898B249B}" srcId="{C7747C34-221E-46F9-882B-DD8368995D98}" destId="{8931E95B-C716-4743-8E1F-ADCAFF7F6F93}" srcOrd="3" destOrd="0" parTransId="{188EF132-809E-4982-9932-EC5826BCF223}" sibTransId="{0AB7C356-7DA3-4884-A025-2146E0D12BD6}"/>
    <dgm:cxn modelId="{7D2EF165-22B4-44BB-BD31-242EF1FB4096}" type="presOf" srcId="{DF0E4373-0663-475D-A77A-A7EC576C8E56}" destId="{CED34CAD-0F87-49C5-9CC1-AD12DEC3E66B}" srcOrd="0" destOrd="0" presId="urn:microsoft.com/office/officeart/2008/layout/LinedList"/>
    <dgm:cxn modelId="{087CE271-2E2B-4259-9161-3FC0903467AF}" type="presOf" srcId="{8931E95B-C716-4743-8E1F-ADCAFF7F6F93}" destId="{7F8F3BE5-E75A-47FD-93F1-5C9A71112727}" srcOrd="0" destOrd="0" presId="urn:microsoft.com/office/officeart/2008/layout/LinedList"/>
    <dgm:cxn modelId="{22EE2C72-E2FD-4895-B1B0-48DF13790AA5}" type="presOf" srcId="{AB268783-061E-4432-8B5F-944611C98CDA}" destId="{89E99EDB-CB81-4607-BC18-B33D4D07D8AF}" srcOrd="0" destOrd="0" presId="urn:microsoft.com/office/officeart/2008/layout/LinedList"/>
    <dgm:cxn modelId="{CCF31D77-058A-4934-9A0A-DC1F3A4032D2}" srcId="{ACDA7393-C292-4669-8401-7243B74F4D36}" destId="{DF0E4373-0663-475D-A77A-A7EC576C8E56}" srcOrd="0" destOrd="0" parTransId="{3BFDC034-4280-468E-94C1-1D19B681451E}" sibTransId="{EF7EF0DE-434D-48FC-9118-C44FB013D2E2}"/>
    <dgm:cxn modelId="{F89B3B7E-CE53-4D8E-8051-ADC2AE7D1896}" srcId="{C7747C34-221E-46F9-882B-DD8368995D98}" destId="{F5B392DC-DD49-4BF0-810E-925F459DB9CC}" srcOrd="2" destOrd="0" parTransId="{BBCD95EA-DDFB-4BB7-BD50-D83749F3BF05}" sibTransId="{D7D08EFD-BC12-483C-B3FD-3D38EED1D6BF}"/>
    <dgm:cxn modelId="{96B4B884-D0E5-44C3-A081-CB1D8E633667}" type="presOf" srcId="{51680775-3989-4A12-AF45-A06DBCA5412B}" destId="{FCEC8B20-8027-44C9-ACC4-855C9B8336B0}" srcOrd="0" destOrd="0" presId="urn:microsoft.com/office/officeart/2008/layout/LinedList"/>
    <dgm:cxn modelId="{46A7A59C-9BF1-4226-AA3C-5422D853C48F}" srcId="{F5B392DC-DD49-4BF0-810E-925F459DB9CC}" destId="{64A88AE0-E0C8-4939-A6DE-DB18B8902DF9}" srcOrd="0" destOrd="0" parTransId="{8D5E67C0-530D-40BA-AAC7-9799396CE209}" sibTransId="{1DD4BD4D-8A11-40A1-8152-C35CE0675BAC}"/>
    <dgm:cxn modelId="{51B7FF9C-0C53-46F3-8D71-4782A36F3A84}" srcId="{F5B392DC-DD49-4BF0-810E-925F459DB9CC}" destId="{1001D714-7DFF-45DA-89CE-73BD25923903}" srcOrd="1" destOrd="0" parTransId="{FCBBE0D6-F86A-4F8C-B35E-39D5FD5669F7}" sibTransId="{BBA7637D-C0A7-4482-B6DE-19BE5F84F29B}"/>
    <dgm:cxn modelId="{D6C572AD-9DA8-4E00-9CFD-990033784BC9}" type="presOf" srcId="{C7747C34-221E-46F9-882B-DD8368995D98}" destId="{D515BA0F-8CB8-4CC7-8D56-1345BB71FFD5}" srcOrd="0" destOrd="0" presId="urn:microsoft.com/office/officeart/2008/layout/LinedList"/>
    <dgm:cxn modelId="{ABEDE8B9-C6AB-49FC-B73A-AE1EA65F3652}" type="presOf" srcId="{ACDA7393-C292-4669-8401-7243B74F4D36}" destId="{42860907-CEE0-49F4-882D-6C55EEF9235C}" srcOrd="0" destOrd="0" presId="urn:microsoft.com/office/officeart/2008/layout/LinedList"/>
    <dgm:cxn modelId="{67B1CBBA-355B-49C2-8C64-FD3677C4DA0C}" type="presOf" srcId="{02BC226A-9038-4E1A-AF56-20049BDC40E6}" destId="{AAAAAD91-A14B-47C9-B606-0B56B84B2F9E}" srcOrd="0" destOrd="0" presId="urn:microsoft.com/office/officeart/2008/layout/LinedList"/>
    <dgm:cxn modelId="{654656C6-1FAF-4F78-A944-5D7F949B959C}" type="presOf" srcId="{1001D714-7DFF-45DA-89CE-73BD25923903}" destId="{767B0491-1D05-4F82-A9BC-7E37B3EF0B01}" srcOrd="0" destOrd="0" presId="urn:microsoft.com/office/officeart/2008/layout/LinedList"/>
    <dgm:cxn modelId="{656679DF-6272-48A0-8DF9-94FEC72F7216}" srcId="{C7747C34-221E-46F9-882B-DD8368995D98}" destId="{ACDA7393-C292-4669-8401-7243B74F4D36}" srcOrd="1" destOrd="0" parTransId="{7CA9539A-C29D-4A37-B2FD-C90D9BBC322D}" sibTransId="{05279C1B-423A-4A4E-B0B1-3DEBAF59420B}"/>
    <dgm:cxn modelId="{208331E7-B5BA-4C6F-A4A2-8700528C0792}" srcId="{C7747C34-221E-46F9-882B-DD8368995D98}" destId="{51680775-3989-4A12-AF45-A06DBCA5412B}" srcOrd="4" destOrd="0" parTransId="{51F65A84-5365-4E20-BB0F-868ABE402C05}" sibTransId="{C5E1C1FE-DDDD-4018-A79F-A34C71423219}"/>
    <dgm:cxn modelId="{454A11FA-F7CD-4890-A742-93E6DBC166B0}" srcId="{C7747C34-221E-46F9-882B-DD8368995D98}" destId="{AB268783-061E-4432-8B5F-944611C98CDA}" srcOrd="0" destOrd="0" parTransId="{F13E5AC0-3D7B-4E86-BCCB-34E893B04FC5}" sibTransId="{E5C7B641-001D-4EE5-BC16-1FD63C9D8614}"/>
    <dgm:cxn modelId="{57CAF193-0A11-4777-AD3C-E0F48BF03EA0}" type="presParOf" srcId="{D515BA0F-8CB8-4CC7-8D56-1345BB71FFD5}" destId="{C31DEBEC-EE2F-4441-9B7A-DACB0D337085}" srcOrd="0" destOrd="0" presId="urn:microsoft.com/office/officeart/2008/layout/LinedList"/>
    <dgm:cxn modelId="{9616D32A-006B-4675-B340-F9683A428EA1}" type="presParOf" srcId="{D515BA0F-8CB8-4CC7-8D56-1345BB71FFD5}" destId="{552816E5-073E-44CB-8A64-C21A7A10B996}" srcOrd="1" destOrd="0" presId="urn:microsoft.com/office/officeart/2008/layout/LinedList"/>
    <dgm:cxn modelId="{032A2F7B-A425-456E-8702-2B140E62B963}" type="presParOf" srcId="{552816E5-073E-44CB-8A64-C21A7A10B996}" destId="{89E99EDB-CB81-4607-BC18-B33D4D07D8AF}" srcOrd="0" destOrd="0" presId="urn:microsoft.com/office/officeart/2008/layout/LinedList"/>
    <dgm:cxn modelId="{62021066-429F-42A3-A5BB-5A9B79B9FFAB}" type="presParOf" srcId="{552816E5-073E-44CB-8A64-C21A7A10B996}" destId="{82319268-B33F-4F9E-8FE4-849FC1E13E7E}" srcOrd="1" destOrd="0" presId="urn:microsoft.com/office/officeart/2008/layout/LinedList"/>
    <dgm:cxn modelId="{ECE86558-B383-469F-9EB3-D37CD5A7C685}" type="presParOf" srcId="{D515BA0F-8CB8-4CC7-8D56-1345BB71FFD5}" destId="{C3C92DC3-DB1B-4E97-BF01-D3316E503188}" srcOrd="2" destOrd="0" presId="urn:microsoft.com/office/officeart/2008/layout/LinedList"/>
    <dgm:cxn modelId="{FA24E21E-FE26-4C9A-AF9A-B2229D2706AC}" type="presParOf" srcId="{D515BA0F-8CB8-4CC7-8D56-1345BB71FFD5}" destId="{DC16F2CB-3AFE-4DC0-8151-6115089C49FE}" srcOrd="3" destOrd="0" presId="urn:microsoft.com/office/officeart/2008/layout/LinedList"/>
    <dgm:cxn modelId="{CF94C9A5-AE1A-4A49-AB6C-1E90D9F2AAF5}" type="presParOf" srcId="{DC16F2CB-3AFE-4DC0-8151-6115089C49FE}" destId="{42860907-CEE0-49F4-882D-6C55EEF9235C}" srcOrd="0" destOrd="0" presId="urn:microsoft.com/office/officeart/2008/layout/LinedList"/>
    <dgm:cxn modelId="{15D1A3BD-A09B-433E-9A96-B52786A5F4E1}" type="presParOf" srcId="{DC16F2CB-3AFE-4DC0-8151-6115089C49FE}" destId="{924B2C96-E6E5-4027-A7CC-B490454DE356}" srcOrd="1" destOrd="0" presId="urn:microsoft.com/office/officeart/2008/layout/LinedList"/>
    <dgm:cxn modelId="{A7BE5ADA-B56A-4CFA-B5EE-266E6A702DB3}" type="presParOf" srcId="{924B2C96-E6E5-4027-A7CC-B490454DE356}" destId="{EBF95984-9A5E-4C9A-949E-0958F9A945C6}" srcOrd="0" destOrd="0" presId="urn:microsoft.com/office/officeart/2008/layout/LinedList"/>
    <dgm:cxn modelId="{D464F200-3E7C-46E6-9CFA-8D56473598D1}" type="presParOf" srcId="{924B2C96-E6E5-4027-A7CC-B490454DE356}" destId="{674D858E-B298-46EF-AFF5-CFB241A03A65}" srcOrd="1" destOrd="0" presId="urn:microsoft.com/office/officeart/2008/layout/LinedList"/>
    <dgm:cxn modelId="{2349480A-8363-4D71-840E-027C24ECB0ED}" type="presParOf" srcId="{674D858E-B298-46EF-AFF5-CFB241A03A65}" destId="{B8A7C84D-BC87-4E0E-9117-07FF6F9B7BAA}" srcOrd="0" destOrd="0" presId="urn:microsoft.com/office/officeart/2008/layout/LinedList"/>
    <dgm:cxn modelId="{8225562A-8D24-458C-978D-EF4F4CD8BADB}" type="presParOf" srcId="{674D858E-B298-46EF-AFF5-CFB241A03A65}" destId="{CED34CAD-0F87-49C5-9CC1-AD12DEC3E66B}" srcOrd="1" destOrd="0" presId="urn:microsoft.com/office/officeart/2008/layout/LinedList"/>
    <dgm:cxn modelId="{E3F61446-2EA8-4576-A440-84A37D817320}" type="presParOf" srcId="{674D858E-B298-46EF-AFF5-CFB241A03A65}" destId="{B8423F2B-8890-47F7-9344-A4BEB3E19DA3}" srcOrd="2" destOrd="0" presId="urn:microsoft.com/office/officeart/2008/layout/LinedList"/>
    <dgm:cxn modelId="{221CC897-32A6-4E06-831F-440BC4AE5861}" type="presParOf" srcId="{924B2C96-E6E5-4027-A7CC-B490454DE356}" destId="{C2E84085-704E-4879-9703-286FE2500563}" srcOrd="2" destOrd="0" presId="urn:microsoft.com/office/officeart/2008/layout/LinedList"/>
    <dgm:cxn modelId="{FDB5CD62-A689-4D81-AF86-36D743C7D926}" type="presParOf" srcId="{924B2C96-E6E5-4027-A7CC-B490454DE356}" destId="{6081B903-DF5B-446D-916C-C01666BBE119}" srcOrd="3" destOrd="0" presId="urn:microsoft.com/office/officeart/2008/layout/LinedList"/>
    <dgm:cxn modelId="{B142FF64-D333-4D27-A795-C77E5C8C92DD}" type="presParOf" srcId="{D515BA0F-8CB8-4CC7-8D56-1345BB71FFD5}" destId="{F57230E0-B59B-4CEC-9521-71DD94B736CF}" srcOrd="4" destOrd="0" presId="urn:microsoft.com/office/officeart/2008/layout/LinedList"/>
    <dgm:cxn modelId="{2BBA787F-0489-411C-9610-2F1CFCC89560}" type="presParOf" srcId="{D515BA0F-8CB8-4CC7-8D56-1345BB71FFD5}" destId="{F5302002-7270-4A3F-85A8-87587020C84B}" srcOrd="5" destOrd="0" presId="urn:microsoft.com/office/officeart/2008/layout/LinedList"/>
    <dgm:cxn modelId="{CAE837C4-C65B-4F2C-B00A-C5D43ABC04F2}" type="presParOf" srcId="{F5302002-7270-4A3F-85A8-87587020C84B}" destId="{A17D919A-C64C-4D01-BB63-696A38460864}" srcOrd="0" destOrd="0" presId="urn:microsoft.com/office/officeart/2008/layout/LinedList"/>
    <dgm:cxn modelId="{84A8EBA9-5C9D-49E0-BBA5-B2DF43E3BEAB}" type="presParOf" srcId="{F5302002-7270-4A3F-85A8-87587020C84B}" destId="{3AB518E9-44AD-4140-9B05-4809FED1F1D2}" srcOrd="1" destOrd="0" presId="urn:microsoft.com/office/officeart/2008/layout/LinedList"/>
    <dgm:cxn modelId="{E5B85C09-53A0-4247-9626-B6D1215DF27D}" type="presParOf" srcId="{3AB518E9-44AD-4140-9B05-4809FED1F1D2}" destId="{A65C57D1-9770-4FA2-8C6C-7D3F08C67D39}" srcOrd="0" destOrd="0" presId="urn:microsoft.com/office/officeart/2008/layout/LinedList"/>
    <dgm:cxn modelId="{35FF0DC9-A878-4FBC-8627-72F2B162BF7F}" type="presParOf" srcId="{3AB518E9-44AD-4140-9B05-4809FED1F1D2}" destId="{05F02DCC-9EEC-4C02-AB72-EAA5E17791B7}" srcOrd="1" destOrd="0" presId="urn:microsoft.com/office/officeart/2008/layout/LinedList"/>
    <dgm:cxn modelId="{72AF032F-045A-415E-8320-3721BDEF4B3F}" type="presParOf" srcId="{05F02DCC-9EEC-4C02-AB72-EAA5E17791B7}" destId="{91B60D51-E88B-4556-AF47-EB2228DB44D3}" srcOrd="0" destOrd="0" presId="urn:microsoft.com/office/officeart/2008/layout/LinedList"/>
    <dgm:cxn modelId="{EB18C6B2-B1BC-4F4F-9CD4-073B021C2DF0}" type="presParOf" srcId="{05F02DCC-9EEC-4C02-AB72-EAA5E17791B7}" destId="{0FF32B82-B6B6-4A3B-9ABF-BFC74A61BA1A}" srcOrd="1" destOrd="0" presId="urn:microsoft.com/office/officeart/2008/layout/LinedList"/>
    <dgm:cxn modelId="{39BF51E8-C305-43DA-97D2-2A67C68820A3}" type="presParOf" srcId="{05F02DCC-9EEC-4C02-AB72-EAA5E17791B7}" destId="{79FC9E2A-56E5-4B45-B2CB-51CF2943AC73}" srcOrd="2" destOrd="0" presId="urn:microsoft.com/office/officeart/2008/layout/LinedList"/>
    <dgm:cxn modelId="{D15FFFAF-A122-457C-9D3E-CAAB7A4FA690}" type="presParOf" srcId="{3AB518E9-44AD-4140-9B05-4809FED1F1D2}" destId="{35B66294-F9BD-41B4-BCA3-3FDB0064B74D}" srcOrd="2" destOrd="0" presId="urn:microsoft.com/office/officeart/2008/layout/LinedList"/>
    <dgm:cxn modelId="{63AB7C37-0B4B-49A3-991D-4C7F9DB1875C}" type="presParOf" srcId="{3AB518E9-44AD-4140-9B05-4809FED1F1D2}" destId="{687F8BAC-1897-4F25-A35F-5D4B4E4EE408}" srcOrd="3" destOrd="0" presId="urn:microsoft.com/office/officeart/2008/layout/LinedList"/>
    <dgm:cxn modelId="{844FAF58-7ECC-46C3-83E0-DC15BD954A55}" type="presParOf" srcId="{3AB518E9-44AD-4140-9B05-4809FED1F1D2}" destId="{A6D9FF10-9B0E-48EF-859B-3F88756E14FD}" srcOrd="4" destOrd="0" presId="urn:microsoft.com/office/officeart/2008/layout/LinedList"/>
    <dgm:cxn modelId="{AFC8E041-B2CD-4E37-AD67-D4522DA11E40}" type="presParOf" srcId="{A6D9FF10-9B0E-48EF-859B-3F88756E14FD}" destId="{29E66569-1040-4F47-84FC-A12978FA5371}" srcOrd="0" destOrd="0" presId="urn:microsoft.com/office/officeart/2008/layout/LinedList"/>
    <dgm:cxn modelId="{C2C2E6FD-B5AC-4A26-81A4-637AC18E5E69}" type="presParOf" srcId="{A6D9FF10-9B0E-48EF-859B-3F88756E14FD}" destId="{767B0491-1D05-4F82-A9BC-7E37B3EF0B01}" srcOrd="1" destOrd="0" presId="urn:microsoft.com/office/officeart/2008/layout/LinedList"/>
    <dgm:cxn modelId="{B247AE59-203B-4656-937B-08C664030FED}" type="presParOf" srcId="{A6D9FF10-9B0E-48EF-859B-3F88756E14FD}" destId="{B99908D3-5897-45DE-AF2A-347F3B471D96}" srcOrd="2" destOrd="0" presId="urn:microsoft.com/office/officeart/2008/layout/LinedList"/>
    <dgm:cxn modelId="{E6233AD8-1975-450D-870E-9CD12634B7C8}" type="presParOf" srcId="{3AB518E9-44AD-4140-9B05-4809FED1F1D2}" destId="{DF14B319-B015-43A4-858F-FD93729505BE}" srcOrd="5" destOrd="0" presId="urn:microsoft.com/office/officeart/2008/layout/LinedList"/>
    <dgm:cxn modelId="{DD67A547-7341-4E9E-9D4E-EC9D9A43DC9C}" type="presParOf" srcId="{3AB518E9-44AD-4140-9B05-4809FED1F1D2}" destId="{BD34FC43-0B0C-481C-9E98-7915C8847082}" srcOrd="6" destOrd="0" presId="urn:microsoft.com/office/officeart/2008/layout/LinedList"/>
    <dgm:cxn modelId="{9A455462-C0DC-4F91-B250-A74C549FFFB7}" type="presParOf" srcId="{3AB518E9-44AD-4140-9B05-4809FED1F1D2}" destId="{B7141A93-4E82-4DA8-A8DA-4464E56EB890}" srcOrd="7" destOrd="0" presId="urn:microsoft.com/office/officeart/2008/layout/LinedList"/>
    <dgm:cxn modelId="{CD9AC25A-7F9C-4841-A142-392BBAC0E88C}" type="presParOf" srcId="{B7141A93-4E82-4DA8-A8DA-4464E56EB890}" destId="{EB267409-E11C-4F3D-BEFD-DC5510657019}" srcOrd="0" destOrd="0" presId="urn:microsoft.com/office/officeart/2008/layout/LinedList"/>
    <dgm:cxn modelId="{A2EF7B0A-B607-43D9-97F5-F2FDDC13819E}" type="presParOf" srcId="{B7141A93-4E82-4DA8-A8DA-4464E56EB890}" destId="{AAAAAD91-A14B-47C9-B606-0B56B84B2F9E}" srcOrd="1" destOrd="0" presId="urn:microsoft.com/office/officeart/2008/layout/LinedList"/>
    <dgm:cxn modelId="{4029B4A7-A521-4EB9-9EAF-6CE15BDB2920}" type="presParOf" srcId="{B7141A93-4E82-4DA8-A8DA-4464E56EB890}" destId="{71F4D003-1F59-4B86-9F82-C715208F36B2}" srcOrd="2" destOrd="0" presId="urn:microsoft.com/office/officeart/2008/layout/LinedList"/>
    <dgm:cxn modelId="{CA01221A-E3AA-4257-9436-C34CDEC65DEA}" type="presParOf" srcId="{3AB518E9-44AD-4140-9B05-4809FED1F1D2}" destId="{1D0153D4-7C6F-4DBE-9611-896BFBC59F49}" srcOrd="8" destOrd="0" presId="urn:microsoft.com/office/officeart/2008/layout/LinedList"/>
    <dgm:cxn modelId="{AC512666-1B0D-4A84-A710-27CA00BEC39F}" type="presParOf" srcId="{3AB518E9-44AD-4140-9B05-4809FED1F1D2}" destId="{922A55E5-E4EA-4C28-81A5-F362992CDFBA}" srcOrd="9" destOrd="0" presId="urn:microsoft.com/office/officeart/2008/layout/LinedList"/>
    <dgm:cxn modelId="{BBAA253A-63D0-4547-881F-67AB4DBB7002}" type="presParOf" srcId="{3AB518E9-44AD-4140-9B05-4809FED1F1D2}" destId="{E0E7D2C5-FC16-48E9-B927-C99110E3492D}" srcOrd="10" destOrd="0" presId="urn:microsoft.com/office/officeart/2008/layout/LinedList"/>
    <dgm:cxn modelId="{E57F52C2-87E1-448F-82E6-02E21971ECE3}" type="presParOf" srcId="{E0E7D2C5-FC16-48E9-B927-C99110E3492D}" destId="{B5E7274D-6D45-43F6-8679-38031576B3D7}" srcOrd="0" destOrd="0" presId="urn:microsoft.com/office/officeart/2008/layout/LinedList"/>
    <dgm:cxn modelId="{F3503919-A554-478F-A225-F4903F5670B0}" type="presParOf" srcId="{E0E7D2C5-FC16-48E9-B927-C99110E3492D}" destId="{06AC98D8-7F58-4604-9E30-822EA56474F9}" srcOrd="1" destOrd="0" presId="urn:microsoft.com/office/officeart/2008/layout/LinedList"/>
    <dgm:cxn modelId="{B82779EC-3EAA-453B-A0FF-E7454FC41520}" type="presParOf" srcId="{E0E7D2C5-FC16-48E9-B927-C99110E3492D}" destId="{76E04A30-1CFD-484F-ABE7-BD437D050419}" srcOrd="2" destOrd="0" presId="urn:microsoft.com/office/officeart/2008/layout/LinedList"/>
    <dgm:cxn modelId="{D9659CDE-999E-4CF8-9D56-9212BDAF8E97}" type="presParOf" srcId="{3AB518E9-44AD-4140-9B05-4809FED1F1D2}" destId="{90502626-AA80-425C-B622-B555503DFF27}" srcOrd="11" destOrd="0" presId="urn:microsoft.com/office/officeart/2008/layout/LinedList"/>
    <dgm:cxn modelId="{50C3B615-6F38-44F1-A7A2-6DDBCE372424}" type="presParOf" srcId="{3AB518E9-44AD-4140-9B05-4809FED1F1D2}" destId="{1DF77EE4-A150-4F5B-A926-2A0EFD217E8A}" srcOrd="12" destOrd="0" presId="urn:microsoft.com/office/officeart/2008/layout/LinedList"/>
    <dgm:cxn modelId="{A02C9C8C-59F9-40F1-BF37-51569C043FF8}" type="presParOf" srcId="{D515BA0F-8CB8-4CC7-8D56-1345BB71FFD5}" destId="{F0AB62AF-3A05-4D7E-9123-0D4058BD8B58}" srcOrd="6" destOrd="0" presId="urn:microsoft.com/office/officeart/2008/layout/LinedList"/>
    <dgm:cxn modelId="{66A23E2B-344E-4D40-9DCC-871C8AA0EAAF}" type="presParOf" srcId="{D515BA0F-8CB8-4CC7-8D56-1345BB71FFD5}" destId="{EA76ABC9-EA14-4DFC-B81F-F2F8AE9ACF0B}" srcOrd="7" destOrd="0" presId="urn:microsoft.com/office/officeart/2008/layout/LinedList"/>
    <dgm:cxn modelId="{429B5473-7B96-4952-90BA-F5B7179F2430}" type="presParOf" srcId="{EA76ABC9-EA14-4DFC-B81F-F2F8AE9ACF0B}" destId="{7F8F3BE5-E75A-47FD-93F1-5C9A71112727}" srcOrd="0" destOrd="0" presId="urn:microsoft.com/office/officeart/2008/layout/LinedList"/>
    <dgm:cxn modelId="{2C503C9F-B61C-4B14-9966-AD24ABC5F356}" type="presParOf" srcId="{EA76ABC9-EA14-4DFC-B81F-F2F8AE9ACF0B}" destId="{3BE3861F-6375-4A55-BEE8-39823F10BD4C}" srcOrd="1" destOrd="0" presId="urn:microsoft.com/office/officeart/2008/layout/LinedList"/>
    <dgm:cxn modelId="{B3D1E0CD-9414-4E6C-B704-AEA10A90C915}" type="presParOf" srcId="{D515BA0F-8CB8-4CC7-8D56-1345BB71FFD5}" destId="{96B0100B-D1FA-4FC4-944A-6620C0765240}" srcOrd="8" destOrd="0" presId="urn:microsoft.com/office/officeart/2008/layout/LinedList"/>
    <dgm:cxn modelId="{0D77783A-DCEB-4A0F-B973-DD81C0759F77}" type="presParOf" srcId="{D515BA0F-8CB8-4CC7-8D56-1345BB71FFD5}" destId="{4D53972A-4A84-4E24-B429-67AD5D7C7D5B}" srcOrd="9" destOrd="0" presId="urn:microsoft.com/office/officeart/2008/layout/LinedList"/>
    <dgm:cxn modelId="{19749225-3B45-46C1-9EDB-7AF3F8CA444F}" type="presParOf" srcId="{4D53972A-4A84-4E24-B429-67AD5D7C7D5B}" destId="{FCEC8B20-8027-44C9-ACC4-855C9B8336B0}" srcOrd="0" destOrd="0" presId="urn:microsoft.com/office/officeart/2008/layout/LinedList"/>
    <dgm:cxn modelId="{D5DC5AC9-6FE7-4954-95BE-528C50CDA724}" type="presParOf" srcId="{4D53972A-4A84-4E24-B429-67AD5D7C7D5B}" destId="{D96A2B13-D59E-4DDF-A4FE-44F51CE8354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DEBEC-EE2F-4441-9B7A-DACB0D337085}">
      <dsp:nvSpPr>
        <dsp:cNvPr id="0" name=""/>
        <dsp:cNvSpPr/>
      </dsp:nvSpPr>
      <dsp:spPr>
        <a:xfrm>
          <a:off x="0" y="903"/>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99EDB-CB81-4607-BC18-B33D4D07D8AF}">
      <dsp:nvSpPr>
        <dsp:cNvPr id="0" name=""/>
        <dsp:cNvSpPr/>
      </dsp:nvSpPr>
      <dsp:spPr>
        <a:xfrm>
          <a:off x="0" y="903"/>
          <a:ext cx="2136650" cy="14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Accommodation </a:t>
          </a:r>
          <a:r>
            <a:rPr lang="en-IE" sz="2000" b="1" kern="1200" dirty="0">
              <a:latin typeface="Times New Roman" panose="02020603050405020304" pitchFamily="18" charset="0"/>
              <a:cs typeface="Times New Roman" panose="02020603050405020304" pitchFamily="18" charset="0"/>
            </a:rPr>
            <a:t>Pricing 9 months. Sept to May</a:t>
          </a:r>
        </a:p>
        <a:p>
          <a:pPr marL="0" lvl="0" indent="0" algn="l" defTabSz="88900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a:off x="0" y="903"/>
        <a:ext cx="2136650" cy="1479402"/>
      </dsp:txXfrm>
    </dsp:sp>
    <dsp:sp modelId="{C3C92DC3-DB1B-4E97-BF01-D3316E503188}">
      <dsp:nvSpPr>
        <dsp:cNvPr id="0" name=""/>
        <dsp:cNvSpPr/>
      </dsp:nvSpPr>
      <dsp:spPr>
        <a:xfrm>
          <a:off x="0" y="1480305"/>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60907-CEE0-49F4-882D-6C55EEF9235C}">
      <dsp:nvSpPr>
        <dsp:cNvPr id="0" name=""/>
        <dsp:cNvSpPr/>
      </dsp:nvSpPr>
      <dsp:spPr>
        <a:xfrm>
          <a:off x="0" y="1480305"/>
          <a:ext cx="1661160" cy="14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u="sng" kern="1200" dirty="0">
              <a:latin typeface="Times New Roman" panose="02020603050405020304" pitchFamily="18" charset="0"/>
              <a:cs typeface="Times New Roman" panose="02020603050405020304" pitchFamily="18" charset="0"/>
            </a:rPr>
            <a:t>2025 / 2026 Academic Year</a:t>
          </a:r>
          <a:endParaRPr lang="en-US" sz="2000" kern="1200" dirty="0">
            <a:latin typeface="Times New Roman" panose="02020603050405020304" pitchFamily="18" charset="0"/>
            <a:cs typeface="Times New Roman" panose="02020603050405020304" pitchFamily="18" charset="0"/>
          </a:endParaRPr>
        </a:p>
      </dsp:txBody>
      <dsp:txXfrm>
        <a:off x="0" y="1480305"/>
        <a:ext cx="1661160" cy="1479402"/>
      </dsp:txXfrm>
    </dsp:sp>
    <dsp:sp modelId="{CED34CAD-0F87-49C5-9CC1-AD12DEC3E66B}">
      <dsp:nvSpPr>
        <dsp:cNvPr id="0" name=""/>
        <dsp:cNvSpPr/>
      </dsp:nvSpPr>
      <dsp:spPr>
        <a:xfrm>
          <a:off x="1785746" y="1547485"/>
          <a:ext cx="6520053" cy="13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Times New Roman" panose="02020603050405020304" pitchFamily="18" charset="0"/>
              <a:cs typeface="Times New Roman" panose="02020603050405020304" pitchFamily="18" charset="0"/>
            </a:rPr>
            <a:t>Private Single bedroom	    	              	€ 8010</a:t>
          </a:r>
        </a:p>
        <a:p>
          <a:pPr marL="0" lvl="0" indent="0" algn="l" defTabSz="711200">
            <a:lnSpc>
              <a:spcPct val="90000"/>
            </a:lnSpc>
            <a:spcBef>
              <a:spcPct val="0"/>
            </a:spcBef>
            <a:spcAft>
              <a:spcPct val="35000"/>
            </a:spcAft>
            <a:buNone/>
          </a:pPr>
          <a:endParaRPr lang="en-GB" sz="1600" kern="1200" dirty="0">
            <a:latin typeface="Times New Roman" panose="02020603050405020304" pitchFamily="18" charset="0"/>
            <a:cs typeface="Times New Roman" panose="02020603050405020304" pitchFamily="18" charset="0"/>
          </a:endParaRPr>
        </a:p>
        <a:p>
          <a:pPr marL="0" lvl="0" indent="0" algn="l" defTabSz="711200">
            <a:lnSpc>
              <a:spcPct val="90000"/>
            </a:lnSpc>
            <a:spcBef>
              <a:spcPct val="0"/>
            </a:spcBef>
            <a:spcAft>
              <a:spcPct val="35000"/>
            </a:spcAft>
            <a:buNone/>
          </a:pPr>
          <a:r>
            <a:rPr lang="en-GB" sz="1600" kern="1200" dirty="0">
              <a:latin typeface="Times New Roman" panose="02020603050405020304" pitchFamily="18" charset="0"/>
              <a:cs typeface="Times New Roman" panose="02020603050405020304" pitchFamily="18" charset="0"/>
            </a:rPr>
            <a:t>Private room Double bed – Single Occupancy	€ 8100</a:t>
          </a:r>
          <a:endParaRPr lang="en-US" sz="1600" kern="1200" dirty="0">
            <a:latin typeface="Times New Roman" panose="02020603050405020304" pitchFamily="18" charset="0"/>
            <a:cs typeface="Times New Roman" panose="02020603050405020304" pitchFamily="18" charset="0"/>
          </a:endParaRPr>
        </a:p>
      </dsp:txBody>
      <dsp:txXfrm>
        <a:off x="1785746" y="1547485"/>
        <a:ext cx="6520053" cy="1343598"/>
      </dsp:txXfrm>
    </dsp:sp>
    <dsp:sp modelId="{C2E84085-704E-4879-9703-286FE2500563}">
      <dsp:nvSpPr>
        <dsp:cNvPr id="0" name=""/>
        <dsp:cNvSpPr/>
      </dsp:nvSpPr>
      <dsp:spPr>
        <a:xfrm>
          <a:off x="1661159" y="2891083"/>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230E0-B59B-4CEC-9521-71DD94B736CF}">
      <dsp:nvSpPr>
        <dsp:cNvPr id="0" name=""/>
        <dsp:cNvSpPr/>
      </dsp:nvSpPr>
      <dsp:spPr>
        <a:xfrm>
          <a:off x="0" y="2959708"/>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D919A-C64C-4D01-BB63-696A38460864}">
      <dsp:nvSpPr>
        <dsp:cNvPr id="0" name=""/>
        <dsp:cNvSpPr/>
      </dsp:nvSpPr>
      <dsp:spPr>
        <a:xfrm>
          <a:off x="0" y="2959708"/>
          <a:ext cx="1661160" cy="14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a:off x="0" y="2959708"/>
        <a:ext cx="1661160" cy="1479402"/>
      </dsp:txXfrm>
    </dsp:sp>
    <dsp:sp modelId="{0FF32B82-B6B6-4A3B-9ABF-BFC74A61BA1A}">
      <dsp:nvSpPr>
        <dsp:cNvPr id="0" name=""/>
        <dsp:cNvSpPr/>
      </dsp:nvSpPr>
      <dsp:spPr>
        <a:xfrm>
          <a:off x="1785746" y="2977099"/>
          <a:ext cx="6520053" cy="34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Times New Roman" panose="02020603050405020304" pitchFamily="18" charset="0"/>
              <a:cs typeface="Times New Roman" panose="02020603050405020304" pitchFamily="18" charset="0"/>
            </a:rPr>
            <a:t>Twin Room – Sharing with 1 other			€6120</a:t>
          </a:r>
          <a:endParaRPr lang="en-US" sz="1600" kern="1200" dirty="0">
            <a:latin typeface="Times New Roman" panose="02020603050405020304" pitchFamily="18" charset="0"/>
            <a:cs typeface="Times New Roman" panose="02020603050405020304" pitchFamily="18" charset="0"/>
          </a:endParaRPr>
        </a:p>
      </dsp:txBody>
      <dsp:txXfrm>
        <a:off x="1785746" y="2977099"/>
        <a:ext cx="6520053" cy="347818"/>
      </dsp:txXfrm>
    </dsp:sp>
    <dsp:sp modelId="{35B66294-F9BD-41B4-BCA3-3FDB0064B74D}">
      <dsp:nvSpPr>
        <dsp:cNvPr id="0" name=""/>
        <dsp:cNvSpPr/>
      </dsp:nvSpPr>
      <dsp:spPr>
        <a:xfrm>
          <a:off x="1661159" y="3324918"/>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7B0491-1D05-4F82-A9BC-7E37B3EF0B01}">
      <dsp:nvSpPr>
        <dsp:cNvPr id="0" name=""/>
        <dsp:cNvSpPr/>
      </dsp:nvSpPr>
      <dsp:spPr>
        <a:xfrm>
          <a:off x="1785746" y="3342309"/>
          <a:ext cx="6520053" cy="34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Times New Roman" panose="02020603050405020304" pitchFamily="18" charset="0"/>
              <a:cs typeface="Times New Roman" panose="02020603050405020304" pitchFamily="18" charset="0"/>
            </a:rPr>
            <a:t>Single Sharing with 2 others			€5490</a:t>
          </a:r>
          <a:endParaRPr lang="en-US" sz="1600" kern="1200" dirty="0">
            <a:latin typeface="Times New Roman" panose="02020603050405020304" pitchFamily="18" charset="0"/>
            <a:cs typeface="Times New Roman" panose="02020603050405020304" pitchFamily="18" charset="0"/>
          </a:endParaRPr>
        </a:p>
      </dsp:txBody>
      <dsp:txXfrm>
        <a:off x="1785746" y="3342309"/>
        <a:ext cx="6520053" cy="347818"/>
      </dsp:txXfrm>
    </dsp:sp>
    <dsp:sp modelId="{DF14B319-B015-43A4-858F-FD93729505BE}">
      <dsp:nvSpPr>
        <dsp:cNvPr id="0" name=""/>
        <dsp:cNvSpPr/>
      </dsp:nvSpPr>
      <dsp:spPr>
        <a:xfrm>
          <a:off x="1661159" y="3690127"/>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AAD91-A14B-47C9-B606-0B56B84B2F9E}">
      <dsp:nvSpPr>
        <dsp:cNvPr id="0" name=""/>
        <dsp:cNvSpPr/>
      </dsp:nvSpPr>
      <dsp:spPr>
        <a:xfrm>
          <a:off x="1785746" y="3707518"/>
          <a:ext cx="6520053" cy="34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Times New Roman" panose="02020603050405020304" pitchFamily="18" charset="0"/>
              <a:cs typeface="Times New Roman" panose="02020603050405020304" pitchFamily="18" charset="0"/>
            </a:rPr>
            <a:t>Single Sharing with 3 others			€5220</a:t>
          </a:r>
          <a:endParaRPr lang="en-US" sz="1600" kern="1200" dirty="0">
            <a:latin typeface="Times New Roman" panose="02020603050405020304" pitchFamily="18" charset="0"/>
            <a:cs typeface="Times New Roman" panose="02020603050405020304" pitchFamily="18" charset="0"/>
          </a:endParaRPr>
        </a:p>
      </dsp:txBody>
      <dsp:txXfrm>
        <a:off x="1785746" y="3707518"/>
        <a:ext cx="6520053" cy="347818"/>
      </dsp:txXfrm>
    </dsp:sp>
    <dsp:sp modelId="{1D0153D4-7C6F-4DBE-9611-896BFBC59F49}">
      <dsp:nvSpPr>
        <dsp:cNvPr id="0" name=""/>
        <dsp:cNvSpPr/>
      </dsp:nvSpPr>
      <dsp:spPr>
        <a:xfrm>
          <a:off x="1661159" y="4055337"/>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AC98D8-7F58-4604-9E30-822EA56474F9}">
      <dsp:nvSpPr>
        <dsp:cNvPr id="0" name=""/>
        <dsp:cNvSpPr/>
      </dsp:nvSpPr>
      <dsp:spPr>
        <a:xfrm>
          <a:off x="1785746" y="4072728"/>
          <a:ext cx="6520053" cy="347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Times New Roman" panose="02020603050405020304" pitchFamily="18" charset="0"/>
              <a:cs typeface="Times New Roman" panose="02020603050405020304" pitchFamily="18" charset="0"/>
            </a:rPr>
            <a:t>Private Dorm Room 				€6480</a:t>
          </a:r>
          <a:endParaRPr lang="en-US" sz="1600" kern="1200" dirty="0">
            <a:latin typeface="Times New Roman" panose="02020603050405020304" pitchFamily="18" charset="0"/>
            <a:cs typeface="Times New Roman" panose="02020603050405020304" pitchFamily="18" charset="0"/>
          </a:endParaRPr>
        </a:p>
      </dsp:txBody>
      <dsp:txXfrm>
        <a:off x="1785746" y="4072728"/>
        <a:ext cx="6520053" cy="347818"/>
      </dsp:txXfrm>
    </dsp:sp>
    <dsp:sp modelId="{90502626-AA80-425C-B622-B555503DFF27}">
      <dsp:nvSpPr>
        <dsp:cNvPr id="0" name=""/>
        <dsp:cNvSpPr/>
      </dsp:nvSpPr>
      <dsp:spPr>
        <a:xfrm>
          <a:off x="1661159" y="4420546"/>
          <a:ext cx="664464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AB62AF-3A05-4D7E-9123-0D4058BD8B58}">
      <dsp:nvSpPr>
        <dsp:cNvPr id="0" name=""/>
        <dsp:cNvSpPr/>
      </dsp:nvSpPr>
      <dsp:spPr>
        <a:xfrm>
          <a:off x="0" y="4439111"/>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F3BE5-E75A-47FD-93F1-5C9A71112727}">
      <dsp:nvSpPr>
        <dsp:cNvPr id="0" name=""/>
        <dsp:cNvSpPr/>
      </dsp:nvSpPr>
      <dsp:spPr>
        <a:xfrm>
          <a:off x="0" y="4439111"/>
          <a:ext cx="1661160" cy="14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Times New Roman" panose="02020603050405020304" pitchFamily="18" charset="0"/>
              <a:cs typeface="Times New Roman" panose="02020603050405020304" pitchFamily="18" charset="0"/>
            </a:rPr>
            <a:t>Deposit of €800</a:t>
          </a:r>
          <a:endParaRPr lang="en-US" sz="2000" kern="1200" dirty="0">
            <a:latin typeface="Times New Roman" panose="02020603050405020304" pitchFamily="18" charset="0"/>
            <a:cs typeface="Times New Roman" panose="02020603050405020304" pitchFamily="18" charset="0"/>
          </a:endParaRPr>
        </a:p>
      </dsp:txBody>
      <dsp:txXfrm>
        <a:off x="0" y="4439111"/>
        <a:ext cx="1661160" cy="1479402"/>
      </dsp:txXfrm>
    </dsp:sp>
    <dsp:sp modelId="{96B0100B-D1FA-4FC4-944A-6620C0765240}">
      <dsp:nvSpPr>
        <dsp:cNvPr id="0" name=""/>
        <dsp:cNvSpPr/>
      </dsp:nvSpPr>
      <dsp:spPr>
        <a:xfrm>
          <a:off x="0" y="5918514"/>
          <a:ext cx="83058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C8B20-8027-44C9-ACC4-855C9B8336B0}">
      <dsp:nvSpPr>
        <dsp:cNvPr id="0" name=""/>
        <dsp:cNvSpPr/>
      </dsp:nvSpPr>
      <dsp:spPr>
        <a:xfrm>
          <a:off x="0" y="4794537"/>
          <a:ext cx="1661160" cy="1479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a:off x="0" y="4794537"/>
        <a:ext cx="1661160" cy="14794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6255-C82E-49F2-304E-38532AC1C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51592CE9-4F3B-DF93-C1AC-D99071C68A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0224665-6D77-04A5-E8A5-9A83F2279B26}"/>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5" name="Footer Placeholder 4">
            <a:extLst>
              <a:ext uri="{FF2B5EF4-FFF2-40B4-BE49-F238E27FC236}">
                <a16:creationId xmlns:a16="http://schemas.microsoft.com/office/drawing/2014/main" id="{A58B0B60-AD90-AF74-064C-62E5D47E6D7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BC7EC55-5CD1-24EB-7B6D-14A353C683F9}"/>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251009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ACAFE-2B24-680D-520B-6921A948AC3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145E2EA-2F77-53C6-2B24-2CBE1CBC7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54B05C5-3631-3BEF-F29B-159C1149ECC5}"/>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5" name="Footer Placeholder 4">
            <a:extLst>
              <a:ext uri="{FF2B5EF4-FFF2-40B4-BE49-F238E27FC236}">
                <a16:creationId xmlns:a16="http://schemas.microsoft.com/office/drawing/2014/main" id="{47C364A0-F6B0-21E8-7987-038BAE71F9D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CBBAC0A-D101-3ADB-88C0-C5B80395F1F2}"/>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156131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C481A1-4AA7-0875-55AC-3363EDA00B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EA6E8F1-ECB3-6E80-FFD1-41708CA18B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FD47D7F-E696-1011-0A2F-1205E9F4C68A}"/>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5" name="Footer Placeholder 4">
            <a:extLst>
              <a:ext uri="{FF2B5EF4-FFF2-40B4-BE49-F238E27FC236}">
                <a16:creationId xmlns:a16="http://schemas.microsoft.com/office/drawing/2014/main" id="{8FF30321-8AC0-2874-1755-0F9F6471677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38F412E-A4E0-BA2A-5EE5-16DCA8B8461B}"/>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83044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7761-4BC7-B1D5-CE48-34DA2C68156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10A5419-9B9D-B6C3-4936-D1519BE64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3010929-0E91-49DD-3D4E-55B56B8EDF44}"/>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5" name="Footer Placeholder 4">
            <a:extLst>
              <a:ext uri="{FF2B5EF4-FFF2-40B4-BE49-F238E27FC236}">
                <a16:creationId xmlns:a16="http://schemas.microsoft.com/office/drawing/2014/main" id="{50BE4525-2315-3B73-20E8-E524E09431A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AA43E28-051B-5B72-1181-ED368F09935B}"/>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189180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E248-5EB9-0017-1E9F-DA7F17317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86791ADD-C91C-080A-FF0F-A3B2D1614E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D230A5-2224-7361-202E-88E60C8C1703}"/>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5" name="Footer Placeholder 4">
            <a:extLst>
              <a:ext uri="{FF2B5EF4-FFF2-40B4-BE49-F238E27FC236}">
                <a16:creationId xmlns:a16="http://schemas.microsoft.com/office/drawing/2014/main" id="{3392AD3A-7C7F-C22D-F319-E6F7EDF20F1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2DBCD97-12EC-50E7-A0EE-63A3CF50BB58}"/>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73511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34AD-8A8D-412F-1424-4809D556B06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B276EC2-7AF1-8637-803D-D9FDA64004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78DD597-049D-9F39-F59A-1923A3EF2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AC1BD25-0A1A-8F1E-05DA-9FF0DCB4DECE}"/>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6" name="Footer Placeholder 5">
            <a:extLst>
              <a:ext uri="{FF2B5EF4-FFF2-40B4-BE49-F238E27FC236}">
                <a16:creationId xmlns:a16="http://schemas.microsoft.com/office/drawing/2014/main" id="{61EBD8D7-806E-F36A-22B7-97BE2AB227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BC4DD31-B873-1F8A-8DF7-98B281F56DFA}"/>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75602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9ECD-0944-E48D-E738-4C7CE9C9AE37}"/>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D0A196E-69D6-FC74-4822-2425A2925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1E8E3-F099-B77A-F9D1-C4EEA5D4DC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3F79E0C-FF5B-C17D-DBC2-478FB501FA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C20D94-0E34-FDC4-FF0C-5DF6E706E5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53BFB58B-48CA-7CB6-9322-737F6DEB1A8B}"/>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8" name="Footer Placeholder 7">
            <a:extLst>
              <a:ext uri="{FF2B5EF4-FFF2-40B4-BE49-F238E27FC236}">
                <a16:creationId xmlns:a16="http://schemas.microsoft.com/office/drawing/2014/main" id="{8B6254E8-5D9B-3444-CBA0-5B308F5C4334}"/>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9DFBB06-0B48-1796-59BD-B7DDFC98AA26}"/>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344769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6D52-45B4-2A8B-8827-EFDDA8B1026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F845E34-D868-55C7-6F8B-64D137B368EA}"/>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4" name="Footer Placeholder 3">
            <a:extLst>
              <a:ext uri="{FF2B5EF4-FFF2-40B4-BE49-F238E27FC236}">
                <a16:creationId xmlns:a16="http://schemas.microsoft.com/office/drawing/2014/main" id="{4856AB14-5F77-D307-F727-3CFA0B4542B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7F93025-4E83-0FC3-6585-88B01FC889A2}"/>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1621103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4BBB32-052F-63F1-AF0B-49FEB114B1BB}"/>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3" name="Footer Placeholder 2">
            <a:extLst>
              <a:ext uri="{FF2B5EF4-FFF2-40B4-BE49-F238E27FC236}">
                <a16:creationId xmlns:a16="http://schemas.microsoft.com/office/drawing/2014/main" id="{6C659B17-8287-E429-43E8-73DC7746E0B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E24E2232-FAAD-548C-A623-6CE6B5BCC1A3}"/>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150199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FC38-6D7D-A9D1-C0BB-CA367C33F8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8B3941-4738-720B-0891-00489AA67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D7F6C56-52C5-7500-6C1A-82F35D7AC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0C4DF-0C68-B1F0-D50E-0C1E8B9C9430}"/>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6" name="Footer Placeholder 5">
            <a:extLst>
              <a:ext uri="{FF2B5EF4-FFF2-40B4-BE49-F238E27FC236}">
                <a16:creationId xmlns:a16="http://schemas.microsoft.com/office/drawing/2014/main" id="{23C09712-F261-F967-C102-B9F1B51292D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7785B07-3BC0-02F5-701E-3F41F77602A0}"/>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303470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F105-616A-EDEA-5844-6B74200D7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FA99A14-6622-86DB-DA1C-FAEE9ABC9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D1CB5CD7-3A82-B434-6ECF-584FC807A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D95176-9BD4-BF6C-9D77-05FCCF4DF261}"/>
              </a:ext>
            </a:extLst>
          </p:cNvPr>
          <p:cNvSpPr>
            <a:spLocks noGrp="1"/>
          </p:cNvSpPr>
          <p:nvPr>
            <p:ph type="dt" sz="half" idx="10"/>
          </p:nvPr>
        </p:nvSpPr>
        <p:spPr/>
        <p:txBody>
          <a:bodyPr/>
          <a:lstStyle/>
          <a:p>
            <a:fld id="{1D8BD707-D9CF-40AE-B4C6-C98DA3205C09}" type="datetimeFigureOut">
              <a:rPr lang="en-US" smtClean="0"/>
              <a:t>8/15/2025</a:t>
            </a:fld>
            <a:endParaRPr lang="en-US"/>
          </a:p>
        </p:txBody>
      </p:sp>
      <p:sp>
        <p:nvSpPr>
          <p:cNvPr id="6" name="Footer Placeholder 5">
            <a:extLst>
              <a:ext uri="{FF2B5EF4-FFF2-40B4-BE49-F238E27FC236}">
                <a16:creationId xmlns:a16="http://schemas.microsoft.com/office/drawing/2014/main" id="{8C0A5FEF-325E-07A2-D9F4-DBAB76D8D16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4805811-225A-E2F9-08AD-D6CEEFBB5DA7}"/>
              </a:ext>
            </a:extLst>
          </p:cNvPr>
          <p:cNvSpPr>
            <a:spLocks noGrp="1"/>
          </p:cNvSpPr>
          <p:nvPr>
            <p:ph type="sldNum" sz="quarter" idx="12"/>
          </p:nvPr>
        </p:nvSpPr>
        <p:spPr/>
        <p:txBody>
          <a:body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2295588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8E041-B6E7-3EBA-A11A-A9D307339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E15E5BC-9A59-86FC-2DF2-C13853E68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FDB197F-51E6-C850-D7FD-998D5C1E3B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8BD707-D9CF-40AE-B4C6-C98DA3205C09}" type="datetimeFigureOut">
              <a:rPr lang="en-US" smtClean="0"/>
              <a:t>8/15/2025</a:t>
            </a:fld>
            <a:endParaRPr lang="en-US"/>
          </a:p>
        </p:txBody>
      </p:sp>
      <p:sp>
        <p:nvSpPr>
          <p:cNvPr id="5" name="Footer Placeholder 4">
            <a:extLst>
              <a:ext uri="{FF2B5EF4-FFF2-40B4-BE49-F238E27FC236}">
                <a16:creationId xmlns:a16="http://schemas.microsoft.com/office/drawing/2014/main" id="{68CA7E0F-AAB5-4125-3DBD-3A208C5D3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E5B1159C-11B7-D449-42FF-EE425CC5F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38100">
              <a:lnSpc>
                <a:spcPts val="1240"/>
              </a:lnSpc>
            </a:pPr>
            <a:fld id="{81D60167-4931-47E6-BA6A-407CBD079E47}" type="slidenum">
              <a:rPr lang="en-IE" spc="-25" smtClean="0"/>
              <a:t>‹#›</a:t>
            </a:fld>
            <a:endParaRPr lang="en-IE" spc="-25" dirty="0"/>
          </a:p>
        </p:txBody>
      </p:sp>
    </p:spTree>
    <p:extLst>
      <p:ext uri="{BB962C8B-B14F-4D97-AF65-F5344CB8AC3E}">
        <p14:creationId xmlns:p14="http://schemas.microsoft.com/office/powerpoint/2010/main" val="318999183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jp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jp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12"/>
          </p:nvPr>
        </p:nvSpPr>
        <p:spPr>
          <a:xfrm>
            <a:off x="10853928" y="6355080"/>
            <a:ext cx="1188720" cy="365760"/>
          </a:xfrm>
          <a:prstGeom prst="rect">
            <a:avLst/>
          </a:prstGeom>
        </p:spPr>
        <p:txBody>
          <a:bodyPr vert="horz" lIns="91440" tIns="45720" rIns="91440" bIns="45720" rtlCol="0" anchor="ctr">
            <a:normAutofit/>
          </a:bodyPr>
          <a:lstStyle/>
          <a:p>
            <a:pPr algn="l" rtl="0">
              <a:spcAft>
                <a:spcPts val="600"/>
              </a:spcAft>
            </a:pPr>
            <a:fld id="{81D60167-4931-47E6-BA6A-407CBD079E47}" type="slidenum">
              <a:rPr lang="en-US" sz="1600" kern="1200" spc="-25">
                <a:solidFill>
                  <a:srgbClr val="FFFFFF"/>
                </a:solidFill>
                <a:latin typeface="+mn-lt"/>
                <a:ea typeface="+mn-ea"/>
                <a:cs typeface="+mn-cs"/>
              </a:rPr>
              <a:pPr algn="l" rtl="0">
                <a:spcAft>
                  <a:spcPts val="600"/>
                </a:spcAft>
              </a:pPr>
              <a:t>1</a:t>
            </a:fld>
            <a:endParaRPr lang="en-US" sz="1600" kern="1200" spc="-25">
              <a:solidFill>
                <a:srgbClr val="FFFFFF"/>
              </a:solidFill>
              <a:latin typeface="+mn-lt"/>
              <a:ea typeface="+mn-ea"/>
              <a:cs typeface="+mn-cs"/>
            </a:endParaRPr>
          </a:p>
        </p:txBody>
      </p:sp>
      <p:sp>
        <p:nvSpPr>
          <p:cNvPr id="4" name="Arrow: Pentagon 3">
            <a:extLst>
              <a:ext uri="{FF2B5EF4-FFF2-40B4-BE49-F238E27FC236}">
                <a16:creationId xmlns:a16="http://schemas.microsoft.com/office/drawing/2014/main" id="{0C308A74-DBED-F538-B7F9-768A9E3532A5}"/>
              </a:ext>
            </a:extLst>
          </p:cNvPr>
          <p:cNvSpPr/>
          <p:nvPr/>
        </p:nvSpPr>
        <p:spPr>
          <a:xfrm rot="10800000">
            <a:off x="249816" y="137160"/>
            <a:ext cx="11814048" cy="6568440"/>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423F4C2-38BD-3352-8469-BEC66D1F4E25}"/>
              </a:ext>
            </a:extLst>
          </p:cNvPr>
          <p:cNvSpPr/>
          <p:nvPr/>
        </p:nvSpPr>
        <p:spPr>
          <a:xfrm>
            <a:off x="4051176" y="381000"/>
            <a:ext cx="7108036" cy="1938992"/>
          </a:xfrm>
          <a:prstGeom prst="rect">
            <a:avLst/>
          </a:prstGeom>
          <a:noFill/>
        </p:spPr>
        <p:txBody>
          <a:bodyPr wrap="none" lIns="91440" tIns="45720" rIns="91440" bIns="45720">
            <a:spAutoFit/>
          </a:bodyPr>
          <a:lstStyle/>
          <a:p>
            <a:pPr algn="ctr"/>
            <a:r>
              <a:rPr lang="en-GB" sz="6000" b="1" dirty="0">
                <a:ln w="9525">
                  <a:solidFill>
                    <a:schemeClr val="bg1"/>
                  </a:solidFill>
                  <a:prstDash val="solid"/>
                </a:ln>
                <a:solidFill>
                  <a:srgbClr val="98963C"/>
                </a:solidFill>
                <a:latin typeface="Bookman Old Style" panose="02050604050505020204" pitchFamily="18" charset="0"/>
              </a:rPr>
              <a:t>BOWER HALL</a:t>
            </a:r>
          </a:p>
          <a:p>
            <a:pPr algn="ctr"/>
            <a:r>
              <a:rPr lang="en-GB" sz="6000" b="1" dirty="0">
                <a:ln w="9525">
                  <a:solidFill>
                    <a:schemeClr val="bg1"/>
                  </a:solidFill>
                  <a:prstDash val="solid"/>
                </a:ln>
                <a:solidFill>
                  <a:srgbClr val="98963C"/>
                </a:solidFill>
                <a:latin typeface="Bookman Old Style" panose="02050604050505020204" pitchFamily="18" charset="0"/>
              </a:rPr>
              <a:t>Student Complex</a:t>
            </a:r>
          </a:p>
        </p:txBody>
      </p:sp>
      <p:pic>
        <p:nvPicPr>
          <p:cNvPr id="8" name="Picture 7" descr="A logo with gold and blue design&#10;&#10;Description automatically generated">
            <a:extLst>
              <a:ext uri="{FF2B5EF4-FFF2-40B4-BE49-F238E27FC236}">
                <a16:creationId xmlns:a16="http://schemas.microsoft.com/office/drawing/2014/main" id="{DD3C2F2A-7D07-F9BA-94F9-7A8D402E74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18823" y="2102111"/>
            <a:ext cx="1372740" cy="1668405"/>
          </a:xfrm>
          <a:prstGeom prst="rect">
            <a:avLst/>
          </a:prstGeom>
        </p:spPr>
      </p:pic>
      <p:sp>
        <p:nvSpPr>
          <p:cNvPr id="9" name="Rectangle 8">
            <a:extLst>
              <a:ext uri="{FF2B5EF4-FFF2-40B4-BE49-F238E27FC236}">
                <a16:creationId xmlns:a16="http://schemas.microsoft.com/office/drawing/2014/main" id="{0E4162A2-F4AA-9B8D-E840-0BAA7F21EA12}"/>
              </a:ext>
            </a:extLst>
          </p:cNvPr>
          <p:cNvSpPr/>
          <p:nvPr/>
        </p:nvSpPr>
        <p:spPr>
          <a:xfrm>
            <a:off x="4781343" y="4035743"/>
            <a:ext cx="5647700" cy="954107"/>
          </a:xfrm>
          <a:prstGeom prst="rect">
            <a:avLst/>
          </a:prstGeom>
          <a:noFill/>
        </p:spPr>
        <p:txBody>
          <a:bodyPr wrap="none" lIns="91440" tIns="45720" rIns="91440" bIns="45720">
            <a:spAutoFit/>
          </a:bodyPr>
          <a:lstStyle/>
          <a:p>
            <a:pPr algn="ctr"/>
            <a:r>
              <a:rPr lang="en-GB" sz="2800" dirty="0">
                <a:solidFill>
                  <a:srgbClr val="002060"/>
                </a:solidFill>
                <a:latin typeface="Bookman Old Style" panose="02050604050505020204" pitchFamily="18" charset="0"/>
              </a:rPr>
              <a:t>THE OFFICIAL TUS ATHLONE </a:t>
            </a:r>
          </a:p>
          <a:p>
            <a:pPr algn="ctr"/>
            <a:r>
              <a:rPr lang="en-GB" sz="2800" dirty="0">
                <a:solidFill>
                  <a:srgbClr val="002060"/>
                </a:solidFill>
                <a:latin typeface="Bookman Old Style" panose="02050604050505020204" pitchFamily="18" charset="0"/>
              </a:rPr>
              <a:t>STUDENT ACCOMMODATION</a:t>
            </a:r>
          </a:p>
        </p:txBody>
      </p:sp>
      <p:pic>
        <p:nvPicPr>
          <p:cNvPr id="13" name="object 21">
            <a:extLst>
              <a:ext uri="{FF2B5EF4-FFF2-40B4-BE49-F238E27FC236}">
                <a16:creationId xmlns:a16="http://schemas.microsoft.com/office/drawing/2014/main" id="{2A22D2D5-9C50-E5B3-CF59-53C243E15FDC}"/>
              </a:ext>
            </a:extLst>
          </p:cNvPr>
          <p:cNvPicPr/>
          <p:nvPr/>
        </p:nvPicPr>
        <p:blipFill>
          <a:blip r:embed="rId4" cstate="print"/>
          <a:stretch>
            <a:fillRect/>
          </a:stretch>
        </p:blipFill>
        <p:spPr>
          <a:xfrm>
            <a:off x="7086600" y="6222493"/>
            <a:ext cx="1295400" cy="4831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ject 6">
            <a:extLst>
              <a:ext uri="{FF2B5EF4-FFF2-40B4-BE49-F238E27FC236}">
                <a16:creationId xmlns:a16="http://schemas.microsoft.com/office/drawing/2014/main" id="{649B0DC5-211D-1D6E-7F6C-B5C19073A215}"/>
              </a:ext>
            </a:extLst>
          </p:cNvPr>
          <p:cNvPicPr/>
          <p:nvPr/>
        </p:nvPicPr>
        <p:blipFill rotWithShape="1">
          <a:blip r:embed="rId2" cstate="print">
            <a:alphaModFix amt="35000"/>
            <a:extLst>
              <a:ext uri="{28A0092B-C50C-407E-A947-70E740481C1C}">
                <a14:useLocalDpi xmlns:a14="http://schemas.microsoft.com/office/drawing/2010/main" val="0"/>
              </a:ext>
            </a:extLst>
          </a:blip>
          <a:srcRect l="8777" r="8975" b="-1"/>
          <a:stretch/>
        </p:blipFill>
        <p:spPr>
          <a:xfrm>
            <a:off x="20" y="1021"/>
            <a:ext cx="12191980" cy="6855958"/>
          </a:xfrm>
          <a:prstGeom prst="rect">
            <a:avLst/>
          </a:prstGeom>
        </p:spPr>
      </p:pic>
      <p:sp>
        <p:nvSpPr>
          <p:cNvPr id="2" name="object 2"/>
          <p:cNvSpPr txBox="1">
            <a:spLocks noGrp="1"/>
          </p:cNvSpPr>
          <p:nvPr>
            <p:ph type="title"/>
          </p:nvPr>
        </p:nvSpPr>
        <p:spPr>
          <a:xfrm>
            <a:off x="312540" y="278647"/>
            <a:ext cx="4624342" cy="1325563"/>
          </a:xfrm>
          <a:prstGeom prst="rect">
            <a:avLst/>
          </a:prstGeom>
        </p:spPr>
        <p:txBody>
          <a:bodyPr vert="horz" lIns="91440" tIns="45720" rIns="91440" bIns="45720" rtlCol="0" anchor="ctr">
            <a:normAutofit/>
          </a:bodyPr>
          <a:lstStyle/>
          <a:p>
            <a:pPr marL="384175"/>
            <a:r>
              <a:rPr lang="en-US" kern="1200" dirty="0">
                <a:solidFill>
                  <a:schemeClr val="tx1"/>
                </a:solidFill>
                <a:latin typeface="+mj-lt"/>
                <a:ea typeface="+mj-ea"/>
                <a:cs typeface="+mj-cs"/>
              </a:rPr>
              <a:t>What’s Included</a:t>
            </a:r>
            <a:endParaRPr lang="en-US" kern="1200" spc="-10" dirty="0">
              <a:solidFill>
                <a:schemeClr val="tx1"/>
              </a:solidFill>
              <a:latin typeface="+mj-lt"/>
              <a:ea typeface="+mj-ea"/>
              <a:cs typeface="+mj-cs"/>
            </a:endParaRPr>
          </a:p>
        </p:txBody>
      </p:sp>
      <p:sp>
        <p:nvSpPr>
          <p:cNvPr id="34" name="Oval 3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ject 4"/>
          <p:cNvPicPr/>
          <p:nvPr/>
        </p:nvPicPr>
        <p:blipFill rotWithShape="1">
          <a:blip r:embed="rId3" cstate="print"/>
          <a:srcRect t="12950" r="1" b="5200"/>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object 3"/>
          <p:cNvSpPr txBox="1"/>
          <p:nvPr/>
        </p:nvSpPr>
        <p:spPr>
          <a:xfrm>
            <a:off x="743277" y="1677716"/>
            <a:ext cx="4765791" cy="4832090"/>
          </a:xfrm>
          <a:prstGeom prst="rect">
            <a:avLst/>
          </a:prstGeom>
        </p:spPr>
        <p:txBody>
          <a:bodyPr vert="horz" lIns="91440" tIns="45720" rIns="91440" bIns="45720" rtlCol="0" anchor="t">
            <a:normAutofit/>
          </a:bodyPr>
          <a:lstStyle/>
          <a:p>
            <a:pPr>
              <a:lnSpc>
                <a:spcPct val="90000"/>
              </a:lnSpc>
              <a:spcBef>
                <a:spcPts val="100"/>
              </a:spcBef>
            </a:pPr>
            <a:r>
              <a:rPr lang="en-US" sz="1200" dirty="0">
                <a:latin typeface="Times New Roman" panose="02020603050405020304" pitchFamily="18" charset="0"/>
                <a:cs typeface="Times New Roman" panose="02020603050405020304" pitchFamily="18" charset="0"/>
              </a:rPr>
              <a:t>The</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following</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services</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are</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included in your package:</a:t>
            </a:r>
          </a:p>
          <a:p>
            <a:pPr marL="12700" indent="-228600">
              <a:lnSpc>
                <a:spcPct val="90000"/>
              </a:lnSpc>
              <a:spcBef>
                <a:spcPts val="100"/>
              </a:spcBef>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354965" indent="-228600">
              <a:lnSpc>
                <a:spcPct val="90000"/>
              </a:lnSpc>
              <a:buFont typeface="Arial" panose="020B0604020202020204" pitchFamily="34" charset="0"/>
              <a:buChar char="•"/>
              <a:tabLst>
                <a:tab pos="354965" algn="l"/>
              </a:tabLst>
            </a:pPr>
            <a:r>
              <a:rPr lang="en-US" sz="1200" dirty="0">
                <a:latin typeface="Times New Roman" panose="02020603050405020304" pitchFamily="18" charset="0"/>
                <a:cs typeface="Times New Roman" panose="02020603050405020304" pitchFamily="18" charset="0"/>
              </a:rPr>
              <a:t>Single Bed in Private Dorm, Shared room or Twin Rooms. Limited Double beds available for Single occupancy </a:t>
            </a:r>
          </a:p>
          <a:p>
            <a:pPr marL="354965" indent="-228600">
              <a:lnSpc>
                <a:spcPct val="90000"/>
              </a:lnSpc>
              <a:spcBef>
                <a:spcPts val="1105"/>
              </a:spcBef>
              <a:buFont typeface="Arial" panose="020B0604020202020204" pitchFamily="34" charset="0"/>
              <a:buChar char="•"/>
              <a:tabLst>
                <a:tab pos="354965" algn="l"/>
              </a:tabLst>
            </a:pPr>
            <a:r>
              <a:rPr lang="en-US" sz="1200" dirty="0">
                <a:latin typeface="Times New Roman" panose="02020603050405020304" pitchFamily="18" charset="0"/>
                <a:cs typeface="Times New Roman" panose="02020603050405020304" pitchFamily="18" charset="0"/>
              </a:rPr>
              <a:t>Individual Study Desk with Chair, Wardrobe, Locker &amp; Lamp</a:t>
            </a:r>
          </a:p>
          <a:p>
            <a:pPr marL="354965" indent="-228600">
              <a:lnSpc>
                <a:spcPct val="90000"/>
              </a:lnSpc>
              <a:spcBef>
                <a:spcPts val="1090"/>
              </a:spcBef>
              <a:buFont typeface="Arial" panose="020B0604020202020204" pitchFamily="34" charset="0"/>
              <a:buChar char="•"/>
              <a:tabLst>
                <a:tab pos="354965" algn="l"/>
              </a:tabLst>
            </a:pPr>
            <a:r>
              <a:rPr lang="en-US" sz="1200" spc="-10" dirty="0">
                <a:latin typeface="Times New Roman" panose="02020603050405020304" pitchFamily="18" charset="0"/>
                <a:cs typeface="Times New Roman" panose="02020603050405020304" pitchFamily="18" charset="0"/>
              </a:rPr>
              <a:t>Housekeeping</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Services</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for</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all</a:t>
            </a:r>
            <a:r>
              <a:rPr lang="en-US" sz="1200" spc="-2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rooms &amp; common areas including the supply and weekly change of bed linen and towels  </a:t>
            </a:r>
          </a:p>
          <a:p>
            <a:pPr marL="354965" indent="-228600">
              <a:lnSpc>
                <a:spcPct val="90000"/>
              </a:lnSpc>
              <a:spcBef>
                <a:spcPts val="1090"/>
              </a:spcBef>
              <a:buFont typeface="Arial" panose="020B0604020202020204" pitchFamily="34" charset="0"/>
              <a:buChar char="•"/>
              <a:tabLst>
                <a:tab pos="354965" algn="l"/>
              </a:tabLst>
            </a:pPr>
            <a:r>
              <a:rPr lang="en-US" sz="1200" spc="-10" dirty="0">
                <a:latin typeface="Times New Roman" panose="02020603050405020304" pitchFamily="18" charset="0"/>
                <a:cs typeface="Times New Roman" panose="02020603050405020304" pitchFamily="18" charset="0"/>
              </a:rPr>
              <a:t>Duvets &amp; Pillows supplied</a:t>
            </a:r>
          </a:p>
          <a:p>
            <a:pPr marL="354965" indent="-228600">
              <a:lnSpc>
                <a:spcPct val="90000"/>
              </a:lnSpc>
              <a:spcBef>
                <a:spcPts val="1090"/>
              </a:spcBef>
              <a:buFont typeface="Arial" panose="020B0604020202020204" pitchFamily="34" charset="0"/>
              <a:buChar char="•"/>
              <a:tabLst>
                <a:tab pos="354965" algn="l"/>
              </a:tabLst>
            </a:pPr>
            <a:r>
              <a:rPr lang="en-US" sz="1200" spc="-10" dirty="0">
                <a:latin typeface="Times New Roman" panose="02020603050405020304" pitchFamily="18" charset="0"/>
                <a:cs typeface="Times New Roman" panose="02020603050405020304" pitchFamily="18" charset="0"/>
              </a:rPr>
              <a:t>Unlimited Highspeed Broadband throughout the building</a:t>
            </a:r>
          </a:p>
          <a:p>
            <a:pPr marL="354965" indent="-228600">
              <a:lnSpc>
                <a:spcPct val="90000"/>
              </a:lnSpc>
              <a:spcBef>
                <a:spcPts val="1090"/>
              </a:spcBef>
              <a:buFont typeface="Arial" panose="020B0604020202020204" pitchFamily="34" charset="0"/>
              <a:buChar char="•"/>
              <a:tabLst>
                <a:tab pos="354965" algn="l"/>
              </a:tabLst>
            </a:pPr>
            <a:r>
              <a:rPr lang="en-US" sz="1200" spc="-10" dirty="0">
                <a:latin typeface="Times New Roman" panose="02020603050405020304" pitchFamily="18" charset="0"/>
                <a:cs typeface="Times New Roman" panose="02020603050405020304" pitchFamily="18" charset="0"/>
              </a:rPr>
              <a:t>Fully equipped Self-catering kitchens with induction hobs, Pots, Pans, crockery and utensils provided</a:t>
            </a:r>
          </a:p>
          <a:p>
            <a:pPr marL="354965" indent="-228600">
              <a:lnSpc>
                <a:spcPct val="90000"/>
              </a:lnSpc>
              <a:spcBef>
                <a:spcPts val="1090"/>
              </a:spcBef>
              <a:buFont typeface="Arial" panose="020B0604020202020204" pitchFamily="34" charset="0"/>
              <a:buChar char="•"/>
              <a:tabLst>
                <a:tab pos="354965" algn="l"/>
              </a:tabLst>
            </a:pPr>
            <a:r>
              <a:rPr lang="en-US" sz="1200" spc="-1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Token operated washing</a:t>
            </a:r>
            <a:r>
              <a:rPr lang="en-US" sz="1200" spc="4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machines/dryers</a:t>
            </a:r>
            <a:r>
              <a:rPr lang="en-US" sz="1200" spc="4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for personal clothing</a:t>
            </a:r>
          </a:p>
          <a:p>
            <a:pPr marL="355600" marR="5080" indent="-228600">
              <a:lnSpc>
                <a:spcPct val="90000"/>
              </a:lnSpc>
              <a:spcBef>
                <a:spcPts val="1010"/>
              </a:spcBef>
              <a:buFont typeface="Arial" panose="020B0604020202020204" pitchFamily="34" charset="0"/>
              <a:buChar char="•"/>
              <a:tabLst>
                <a:tab pos="355600" algn="l"/>
              </a:tabLst>
            </a:pPr>
            <a:r>
              <a:rPr lang="en-US" sz="1200" spc="-10" dirty="0">
                <a:latin typeface="Times New Roman" panose="02020603050405020304" pitchFamily="18" charset="0"/>
                <a:cs typeface="Times New Roman" panose="02020603050405020304" pitchFamily="18" charset="0"/>
              </a:rPr>
              <a:t>All utilities included</a:t>
            </a:r>
            <a:endParaRPr lang="en-US" sz="1200" dirty="0">
              <a:latin typeface="Times New Roman" panose="02020603050405020304" pitchFamily="18" charset="0"/>
              <a:cs typeface="Times New Roman" panose="02020603050405020304" pitchFamily="18" charset="0"/>
            </a:endParaRPr>
          </a:p>
          <a:p>
            <a:pPr marL="354965" indent="-228600">
              <a:lnSpc>
                <a:spcPct val="90000"/>
              </a:lnSpc>
              <a:spcBef>
                <a:spcPts val="1105"/>
              </a:spcBef>
              <a:buFont typeface="Arial" panose="020B0604020202020204" pitchFamily="34" charset="0"/>
              <a:buChar char="•"/>
              <a:tabLst>
                <a:tab pos="354965" algn="l"/>
              </a:tabLst>
            </a:pPr>
            <a:r>
              <a:rPr lang="en-US" sz="1200" dirty="0">
                <a:latin typeface="Times New Roman" panose="02020603050405020304" pitchFamily="18" charset="0"/>
                <a:cs typeface="Times New Roman" panose="02020603050405020304" pitchFamily="18" charset="0"/>
              </a:rPr>
              <a:t>*Printing and Photocopying service available</a:t>
            </a:r>
          </a:p>
          <a:p>
            <a:pPr marL="354965" indent="-228600">
              <a:lnSpc>
                <a:spcPct val="90000"/>
              </a:lnSpc>
              <a:spcBef>
                <a:spcPts val="1105"/>
              </a:spcBef>
              <a:buFont typeface="Arial" panose="020B0604020202020204" pitchFamily="34" charset="0"/>
              <a:buChar char="•"/>
              <a:tabLst>
                <a:tab pos="354965" algn="l"/>
              </a:tabLst>
            </a:pPr>
            <a:r>
              <a:rPr lang="en-US" sz="1200" dirty="0">
                <a:latin typeface="Times New Roman" panose="02020603050405020304" pitchFamily="18" charset="0"/>
                <a:cs typeface="Times New Roman" panose="02020603050405020304" pitchFamily="18" charset="0"/>
              </a:rPr>
              <a:t>Onsite Management, security</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operational</a:t>
            </a:r>
            <a:r>
              <a:rPr lang="en-US" sz="1200" spc="-5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staff.</a:t>
            </a:r>
          </a:p>
          <a:p>
            <a:pPr marL="354965" indent="-228600">
              <a:lnSpc>
                <a:spcPct val="90000"/>
              </a:lnSpc>
              <a:spcBef>
                <a:spcPts val="1105"/>
              </a:spcBef>
              <a:buFont typeface="Arial" panose="020B0604020202020204" pitchFamily="34" charset="0"/>
              <a:buChar char="•"/>
              <a:tabLst>
                <a:tab pos="354965" algn="l"/>
              </a:tabLst>
            </a:pPr>
            <a:r>
              <a:rPr lang="en-US" sz="1200" dirty="0">
                <a:latin typeface="Times New Roman" panose="02020603050405020304" pitchFamily="18" charset="0"/>
                <a:cs typeface="Times New Roman" panose="02020603050405020304" pitchFamily="18" charset="0"/>
              </a:rPr>
              <a:t>Ongoing</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building</a:t>
            </a:r>
            <a:r>
              <a:rPr lang="en-US" sz="1200" spc="-5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maintenance.</a:t>
            </a:r>
          </a:p>
          <a:p>
            <a:pPr marL="354965" indent="-228600">
              <a:lnSpc>
                <a:spcPct val="90000"/>
              </a:lnSpc>
              <a:spcBef>
                <a:spcPts val="1105"/>
              </a:spcBef>
              <a:buFont typeface="Arial" panose="020B0604020202020204" pitchFamily="34" charset="0"/>
              <a:buChar char="•"/>
              <a:tabLst>
                <a:tab pos="354965" algn="l"/>
              </a:tabLst>
            </a:pPr>
            <a:r>
              <a:rPr lang="en-US" sz="1200" spc="-10" dirty="0">
                <a:latin typeface="Times New Roman" panose="02020603050405020304" pitchFamily="18" charset="0"/>
                <a:cs typeface="Times New Roman" panose="02020603050405020304" pitchFamily="18" charset="0"/>
              </a:rPr>
              <a:t>Free Private Parking subject to availability. </a:t>
            </a:r>
          </a:p>
          <a:p>
            <a:pPr>
              <a:lnSpc>
                <a:spcPct val="90000"/>
              </a:lnSpc>
              <a:spcBef>
                <a:spcPts val="1105"/>
              </a:spcBef>
              <a:tabLst>
                <a:tab pos="354965" algn="l"/>
              </a:tabLst>
            </a:pPr>
            <a:r>
              <a:rPr lang="en-US" sz="1200" spc="-10" dirty="0">
                <a:latin typeface="Times New Roman" panose="02020603050405020304" pitchFamily="18" charset="0"/>
                <a:cs typeface="Times New Roman" panose="02020603050405020304" pitchFamily="18" charset="0"/>
              </a:rPr>
              <a:t>* - Additional charge</a:t>
            </a:r>
          </a:p>
        </p:txBody>
      </p:sp>
      <p:sp>
        <p:nvSpPr>
          <p:cNvPr id="36" name="Freeform: Shape 3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ject 5"/>
          <p:cNvPicPr/>
          <p:nvPr/>
        </p:nvPicPr>
        <p:blipFill rotWithShape="1">
          <a:blip r:embed="rId4" cstate="print">
            <a:extLst>
              <a:ext uri="{28A0092B-C50C-407E-A947-70E740481C1C}">
                <a14:useLocalDpi xmlns:a14="http://schemas.microsoft.com/office/drawing/2010/main" val="0"/>
              </a:ext>
            </a:extLst>
          </a:blip>
          <a:srcRect t="39514" b="2986"/>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object 6"/>
          <p:cNvPicPr/>
          <p:nvPr/>
        </p:nvPicPr>
        <p:blipFill rotWithShape="1">
          <a:blip r:embed="rId5" cstate="print">
            <a:extLst>
              <a:ext uri="{28A0092B-C50C-407E-A947-70E740481C1C}">
                <a14:useLocalDpi xmlns:a14="http://schemas.microsoft.com/office/drawing/2010/main" val="0"/>
              </a:ext>
            </a:extLst>
          </a:blip>
          <a:srcRect l="25774" r="19071"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0" name="Freeform: Shape 3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object 6">
            <a:extLst>
              <a:ext uri="{FF2B5EF4-FFF2-40B4-BE49-F238E27FC236}">
                <a16:creationId xmlns:a16="http://schemas.microsoft.com/office/drawing/2014/main" id="{CF8311EA-67A6-41CA-5A9C-913DFEF87336}"/>
              </a:ext>
            </a:extLst>
          </p:cNvPr>
          <p:cNvPicPr/>
          <p:nvPr/>
        </p:nvPicPr>
        <p:blipFill rotWithShape="1">
          <a:blip r:embed="rId6" cstate="print">
            <a:extLst>
              <a:ext uri="{28A0092B-C50C-407E-A947-70E740481C1C}">
                <a14:useLocalDpi xmlns:a14="http://schemas.microsoft.com/office/drawing/2010/main" val="0"/>
              </a:ext>
            </a:extLst>
          </a:blip>
          <a:srcRect l="13107" r="32970"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BB61D0-6EE2-C0C3-4DAE-701B2CFA5202}"/>
              </a:ext>
            </a:extLst>
          </p:cNvPr>
          <p:cNvSpPr txBox="1"/>
          <p:nvPr/>
        </p:nvSpPr>
        <p:spPr>
          <a:xfrm>
            <a:off x="5715000" y="304800"/>
            <a:ext cx="6248400" cy="6563340"/>
          </a:xfrm>
          <a:prstGeom prst="rect">
            <a:avLst/>
          </a:prstGeom>
        </p:spPr>
        <p:txBody>
          <a:bodyPr vert="horz" lIns="91440" tIns="45720" rIns="91440" bIns="45720" rtlCol="0" anchor="ctr">
            <a:normAutofit fontScale="85000" lnSpcReduction="10000"/>
          </a:bodyPr>
          <a:lstStyle/>
          <a:p>
            <a:pPr>
              <a:lnSpc>
                <a:spcPct val="120000"/>
              </a:lnSpc>
              <a:spcAft>
                <a:spcPts val="600"/>
              </a:spcAft>
            </a:pPr>
            <a:r>
              <a:rPr lang="en-US" sz="1400" i="1" u="sng" dirty="0">
                <a:latin typeface="Times New Roman" panose="02020603050405020304" pitchFamily="18" charset="0"/>
                <a:cs typeface="Times New Roman" panose="02020603050405020304" pitchFamily="18" charset="0"/>
              </a:rPr>
              <a:t>What to expect when living in residence</a:t>
            </a:r>
          </a:p>
          <a:p>
            <a:pPr>
              <a:lnSpc>
                <a:spcPct val="120000"/>
              </a:lnSpc>
              <a:spcAft>
                <a:spcPts val="600"/>
              </a:spcAft>
            </a:pPr>
            <a:r>
              <a:rPr lang="en-US" sz="1400" dirty="0">
                <a:latin typeface="Times New Roman" panose="02020603050405020304" pitchFamily="18" charset="0"/>
                <a:cs typeface="Times New Roman" panose="02020603050405020304" pitchFamily="18" charset="0"/>
              </a:rPr>
              <a:t>When you live in our Student Complex, you can expect:</a:t>
            </a:r>
          </a:p>
          <a:p>
            <a:pPr>
              <a:lnSpc>
                <a:spcPct val="120000"/>
              </a:lnSpc>
              <a:spcAft>
                <a:spcPts val="600"/>
              </a:spcAft>
            </a:pPr>
            <a:r>
              <a:rPr lang="en-US" sz="1400" dirty="0">
                <a:latin typeface="Times New Roman" panose="02020603050405020304" pitchFamily="18" charset="0"/>
                <a:cs typeface="Times New Roman" panose="02020603050405020304" pitchFamily="18" charset="0"/>
              </a:rPr>
              <a:t>• Professional management service whose primary focus is to deliver the best student living experience</a:t>
            </a:r>
          </a:p>
          <a:p>
            <a:pPr>
              <a:lnSpc>
                <a:spcPct val="120000"/>
              </a:lnSpc>
              <a:spcAft>
                <a:spcPts val="600"/>
              </a:spcAft>
            </a:pPr>
            <a:r>
              <a:rPr lang="en-US" sz="1400" dirty="0">
                <a:latin typeface="Times New Roman" panose="02020603050405020304" pitchFamily="18" charset="0"/>
                <a:cs typeface="Times New Roman" panose="02020603050405020304" pitchFamily="18" charset="0"/>
              </a:rPr>
              <a:t>• Support during your journey at 3rd Level</a:t>
            </a:r>
          </a:p>
          <a:p>
            <a:pPr>
              <a:lnSpc>
                <a:spcPct val="120000"/>
              </a:lnSpc>
              <a:spcAft>
                <a:spcPts val="600"/>
              </a:spcAft>
            </a:pPr>
            <a:r>
              <a:rPr lang="en-US" sz="1400" dirty="0">
                <a:latin typeface="Times New Roman" panose="02020603050405020304" pitchFamily="18" charset="0"/>
                <a:cs typeface="Times New Roman" panose="02020603050405020304" pitchFamily="18" charset="0"/>
              </a:rPr>
              <a:t>• Excellent facilities across and local amenities </a:t>
            </a:r>
          </a:p>
          <a:p>
            <a:pPr>
              <a:lnSpc>
                <a:spcPct val="120000"/>
              </a:lnSpc>
              <a:spcAft>
                <a:spcPts val="600"/>
              </a:spcAft>
            </a:pPr>
            <a:r>
              <a:rPr lang="en-US" sz="1400" dirty="0">
                <a:latin typeface="Times New Roman" panose="02020603050405020304" pitchFamily="18" charset="0"/>
                <a:cs typeface="Times New Roman" panose="02020603050405020304" pitchFamily="18" charset="0"/>
              </a:rPr>
              <a:t>• No additional hidden costs. </a:t>
            </a:r>
          </a:p>
          <a:p>
            <a:pPr indent="-228600">
              <a:lnSpc>
                <a:spcPct val="120000"/>
              </a:lnSpc>
              <a:spcAft>
                <a:spcPts val="600"/>
              </a:spcAft>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a:lnSpc>
                <a:spcPct val="120000"/>
              </a:lnSpc>
              <a:spcAft>
                <a:spcPts val="600"/>
              </a:spcAft>
            </a:pPr>
            <a:r>
              <a:rPr lang="en-US" sz="1400" i="1" u="sng" dirty="0">
                <a:latin typeface="Times New Roman" panose="02020603050405020304" pitchFamily="18" charset="0"/>
                <a:cs typeface="Times New Roman" panose="02020603050405020304" pitchFamily="18" charset="0"/>
              </a:rPr>
              <a:t>Who will I live with?</a:t>
            </a:r>
          </a:p>
          <a:p>
            <a:pPr indent="-228600">
              <a:lnSpc>
                <a:spcPct val="120000"/>
              </a:lnSpc>
              <a:spcAft>
                <a:spcPts val="6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At Bower Hall, we have an allocation policy which we believe encourages vibrant communities. Our residents can expect to live with students in the same year. You will find that students may be completing different courses to you which creates diversity. Our accommodation is mixed gender with equal balance where possible.</a:t>
            </a:r>
          </a:p>
          <a:p>
            <a:pPr indent="-228600">
              <a:lnSpc>
                <a:spcPct val="120000"/>
              </a:lnSpc>
              <a:spcAft>
                <a:spcPts val="600"/>
              </a:spcAft>
              <a:buFont typeface="Arial" panose="020B0604020202020204" pitchFamily="34" charset="0"/>
              <a:buChar char="•"/>
            </a:pPr>
            <a:endParaRPr lang="en-US" sz="1400" i="1" dirty="0">
              <a:latin typeface="Times New Roman" panose="02020603050405020304" pitchFamily="18" charset="0"/>
              <a:cs typeface="Times New Roman" panose="02020603050405020304" pitchFamily="18" charset="0"/>
            </a:endParaRPr>
          </a:p>
          <a:p>
            <a:pPr>
              <a:lnSpc>
                <a:spcPct val="120000"/>
              </a:lnSpc>
              <a:spcAft>
                <a:spcPts val="600"/>
              </a:spcAft>
            </a:pPr>
            <a:r>
              <a:rPr lang="en-US" sz="1400" i="1" u="sng" dirty="0">
                <a:latin typeface="Times New Roman" panose="02020603050405020304" pitchFamily="18" charset="0"/>
                <a:cs typeface="Times New Roman" panose="02020603050405020304" pitchFamily="18" charset="0"/>
              </a:rPr>
              <a:t>Can I apply before I get my Collage offer?</a:t>
            </a:r>
          </a:p>
          <a:p>
            <a:pPr indent="-228600">
              <a:lnSpc>
                <a:spcPct val="120000"/>
              </a:lnSpc>
              <a:spcAft>
                <a:spcPts val="600"/>
              </a:spcAft>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71450" indent="-171450">
              <a:lnSpc>
                <a:spcPct val="120000"/>
              </a:lnSpc>
              <a:spcAft>
                <a:spcPts val="6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All applications are based on a lottery system. There is no guarantee that you will be offered a place. Applications are free of charge. If you are offered a space, a non-refundable fee of €50 applies to hold your space pending your CAO or collage application results payable within 7 days of you offer of accommodation. If you are not successful in your collage application, you must inform us within three days of the First Round of CAO offers or your accommodation offer will be with drawn. We can add you to a wait list.</a:t>
            </a:r>
          </a:p>
          <a:p>
            <a:pPr>
              <a:lnSpc>
                <a:spcPct val="120000"/>
              </a:lnSpc>
              <a:spcAft>
                <a:spcPts val="600"/>
              </a:spcAft>
            </a:pPr>
            <a:endParaRPr lang="en-US" sz="1400" u="sng" dirty="0">
              <a:latin typeface="Times New Roman" panose="02020603050405020304" pitchFamily="18" charset="0"/>
              <a:cs typeface="Times New Roman" panose="02020603050405020304" pitchFamily="18" charset="0"/>
            </a:endParaRPr>
          </a:p>
          <a:p>
            <a:pPr>
              <a:lnSpc>
                <a:spcPct val="120000"/>
              </a:lnSpc>
              <a:spcAft>
                <a:spcPts val="600"/>
              </a:spcAft>
            </a:pPr>
            <a:r>
              <a:rPr lang="en-US" sz="1400" i="1" u="sng" dirty="0">
                <a:latin typeface="Times New Roman" panose="02020603050405020304" pitchFamily="18" charset="0"/>
                <a:cs typeface="Times New Roman" panose="02020603050405020304" pitchFamily="18" charset="0"/>
              </a:rPr>
              <a:t>Can I request a room type?</a:t>
            </a:r>
          </a:p>
          <a:p>
            <a:pPr indent="-228600">
              <a:lnSpc>
                <a:spcPct val="120000"/>
              </a:lnSpc>
              <a:spcAft>
                <a:spcPts val="6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On the application form you can select your preferred bedroom type, but this room cannot be guaranteed. Please read the room rate fees before selecting your room preference. </a:t>
            </a:r>
          </a:p>
          <a:p>
            <a:pPr indent="-228600">
              <a:lnSpc>
                <a:spcPct val="90000"/>
              </a:lnSpc>
              <a:spcAft>
                <a:spcPts val="600"/>
              </a:spcAft>
              <a:buFont typeface="Arial" panose="020B0604020202020204" pitchFamily="34" charset="0"/>
              <a:buChar char="•"/>
            </a:pPr>
            <a:endParaRPr lang="en-US" sz="1000" dirty="0"/>
          </a:p>
        </p:txBody>
      </p:sp>
      <p:pic>
        <p:nvPicPr>
          <p:cNvPr id="3" name="Picture 2">
            <a:extLst>
              <a:ext uri="{FF2B5EF4-FFF2-40B4-BE49-F238E27FC236}">
                <a16:creationId xmlns:a16="http://schemas.microsoft.com/office/drawing/2014/main" id="{4718E6C1-9890-77D4-372E-E28621E7EC56}"/>
              </a:ext>
            </a:extLst>
          </p:cNvPr>
          <p:cNvPicPr>
            <a:picLocks noChangeAspect="1"/>
          </p:cNvPicPr>
          <p:nvPr/>
        </p:nvPicPr>
        <p:blipFill>
          <a:blip r:embed="rId2"/>
          <a:stretch>
            <a:fillRect/>
          </a:stretch>
        </p:blipFill>
        <p:spPr>
          <a:xfrm>
            <a:off x="2094228" y="538971"/>
            <a:ext cx="1371336" cy="1676591"/>
          </a:xfrm>
          <a:prstGeom prst="rect">
            <a:avLst/>
          </a:prstGeom>
        </p:spPr>
      </p:pic>
      <p:pic>
        <p:nvPicPr>
          <p:cNvPr id="4" name="Picture 3">
            <a:extLst>
              <a:ext uri="{FF2B5EF4-FFF2-40B4-BE49-F238E27FC236}">
                <a16:creationId xmlns:a16="http://schemas.microsoft.com/office/drawing/2014/main" id="{A14B0100-462F-F263-13B1-5E14CC3F6315}"/>
              </a:ext>
            </a:extLst>
          </p:cNvPr>
          <p:cNvPicPr>
            <a:picLocks noChangeAspect="1"/>
          </p:cNvPicPr>
          <p:nvPr/>
        </p:nvPicPr>
        <p:blipFill>
          <a:blip r:embed="rId3"/>
          <a:stretch>
            <a:fillRect/>
          </a:stretch>
        </p:blipFill>
        <p:spPr>
          <a:xfrm>
            <a:off x="2144253" y="5792465"/>
            <a:ext cx="1292464" cy="487722"/>
          </a:xfrm>
          <a:prstGeom prst="rect">
            <a:avLst/>
          </a:prstGeom>
        </p:spPr>
      </p:pic>
    </p:spTree>
    <p:extLst>
      <p:ext uri="{BB962C8B-B14F-4D97-AF65-F5344CB8AC3E}">
        <p14:creationId xmlns:p14="http://schemas.microsoft.com/office/powerpoint/2010/main" val="3433003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12"/>
          <p:cNvPicPr/>
          <p:nvPr/>
        </p:nvPicPr>
        <p:blipFill>
          <a:blip r:embed="rId2" cstate="print"/>
          <a:stretch>
            <a:fillRect/>
          </a:stretch>
        </p:blipFill>
        <p:spPr>
          <a:xfrm>
            <a:off x="5454396" y="6297359"/>
            <a:ext cx="1295400" cy="483107"/>
          </a:xfrm>
          <a:prstGeom prst="rect">
            <a:avLst/>
          </a:prstGeom>
        </p:spPr>
      </p:pic>
      <p:pic>
        <p:nvPicPr>
          <p:cNvPr id="13" name="object 13"/>
          <p:cNvPicPr/>
          <p:nvPr/>
        </p:nvPicPr>
        <p:blipFill>
          <a:blip r:embed="rId3" cstate="print"/>
          <a:stretch>
            <a:fillRect/>
          </a:stretch>
        </p:blipFill>
        <p:spPr>
          <a:xfrm>
            <a:off x="10642093" y="592837"/>
            <a:ext cx="1056131" cy="1287780"/>
          </a:xfrm>
          <a:prstGeom prst="rect">
            <a:avLst/>
          </a:prstGeom>
        </p:spPr>
      </p:pic>
      <p:sp>
        <p:nvSpPr>
          <p:cNvPr id="14" name="object 14"/>
          <p:cNvSpPr txBox="1">
            <a:spLocks noGrp="1"/>
          </p:cNvSpPr>
          <p:nvPr>
            <p:ph type="sldNum" sz="quarter" idx="12"/>
          </p:nvPr>
        </p:nvSpPr>
        <p:spPr>
          <a:prstGeom prst="rect">
            <a:avLst/>
          </a:prstGeom>
        </p:spPr>
        <p:txBody>
          <a:bodyPr vert="horz" wrap="square" lIns="0" tIns="0" rIns="0" bIns="0" rtlCol="0" anchor="ctr">
            <a:spAutoFit/>
          </a:bodyPr>
          <a:lstStyle/>
          <a:p>
            <a:pPr marL="38099">
              <a:lnSpc>
                <a:spcPts val="1240"/>
              </a:lnSpc>
            </a:pPr>
            <a:fld id="{81D60167-4931-47E6-BA6A-407CBD079E47}" type="slidenum">
              <a:rPr spc="-25" dirty="0"/>
              <a:pPr marL="38099">
                <a:lnSpc>
                  <a:spcPts val="1240"/>
                </a:lnSpc>
              </a:pPr>
              <a:t>12</a:t>
            </a:fld>
            <a:endParaRPr spc="-25" dirty="0"/>
          </a:p>
        </p:txBody>
      </p:sp>
      <p:graphicFrame>
        <p:nvGraphicFramePr>
          <p:cNvPr id="16" name="object 2">
            <a:extLst>
              <a:ext uri="{FF2B5EF4-FFF2-40B4-BE49-F238E27FC236}">
                <a16:creationId xmlns:a16="http://schemas.microsoft.com/office/drawing/2014/main" id="{97E6972A-43CA-8EA1-3983-5A18A1E239B3}"/>
              </a:ext>
            </a:extLst>
          </p:cNvPr>
          <p:cNvGraphicFramePr/>
          <p:nvPr>
            <p:extLst>
              <p:ext uri="{D42A27DB-BD31-4B8C-83A1-F6EECF244321}">
                <p14:modId xmlns:p14="http://schemas.microsoft.com/office/powerpoint/2010/main" val="3133963445"/>
              </p:ext>
            </p:extLst>
          </p:nvPr>
        </p:nvGraphicFramePr>
        <p:xfrm>
          <a:off x="1301496" y="381001"/>
          <a:ext cx="8305800" cy="7398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4"/>
          <p:cNvSpPr txBox="1">
            <a:spLocks noGrp="1"/>
          </p:cNvSpPr>
          <p:nvPr>
            <p:ph type="title"/>
          </p:nvPr>
        </p:nvSpPr>
        <p:spPr>
          <a:xfrm>
            <a:off x="549891" y="542207"/>
            <a:ext cx="3899477" cy="744455"/>
          </a:xfrm>
          <a:prstGeom prst="rect">
            <a:avLst/>
          </a:prstGeom>
        </p:spPr>
        <p:txBody>
          <a:bodyPr vert="horz" lIns="0" tIns="12700" rIns="0" bIns="0" rtlCol="0" anchor="b">
            <a:normAutofit/>
          </a:bodyPr>
          <a:lstStyle/>
          <a:p>
            <a:pPr marL="12700">
              <a:spcBef>
                <a:spcPts val="100"/>
              </a:spcBef>
            </a:pPr>
            <a:r>
              <a:rPr lang="en-IE" dirty="0"/>
              <a:t>Payment Details</a:t>
            </a:r>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bject 7"/>
          <p:cNvSpPr txBox="1">
            <a:spLocks/>
          </p:cNvSpPr>
          <p:nvPr/>
        </p:nvSpPr>
        <p:spPr>
          <a:xfrm>
            <a:off x="11267864" y="5277687"/>
            <a:ext cx="290152" cy="236448"/>
          </a:xfrm>
          <a:prstGeom prst="rect">
            <a:avLst/>
          </a:prstGeom>
        </p:spPr>
        <p:txBody>
          <a:bodyPr vert="horz" lIns="0" tIns="0" rIns="0" bIns="0" rtlCol="0">
            <a:normAutofit/>
          </a:bodyPr>
          <a:lstStyle/>
          <a:p>
            <a:pPr marL="24103" marR="0" lvl="0" indent="0" algn="l" defTabSz="578479" rtl="0" eaLnBrk="1" fontAlgn="auto" latinLnBrk="0" hangingPunct="1">
              <a:lnSpc>
                <a:spcPct val="100000"/>
              </a:lnSpc>
              <a:spcBef>
                <a:spcPts val="0"/>
              </a:spcBef>
              <a:spcAft>
                <a:spcPts val="379"/>
              </a:spcAft>
              <a:buClrTx/>
              <a:buSzTx/>
              <a:buFontTx/>
              <a:buNone/>
              <a:tabLst/>
              <a:defRPr/>
            </a:pPr>
            <a:fld id="{81D60167-4931-47E6-BA6A-407CBD079E47}" type="slidenum">
              <a:rPr kumimoji="0" lang="en-IE" sz="695" b="0" i="0" u="none" strike="noStrike" kern="1200" cap="none" spc="-16" normalizeH="0" baseline="0" noProof="0">
                <a:ln>
                  <a:noFill/>
                </a:ln>
                <a:solidFill>
                  <a:srgbClr val="555555"/>
                </a:solidFill>
                <a:effectLst/>
                <a:uLnTx/>
                <a:uFillTx/>
                <a:latin typeface="Aptos" panose="02110004020202020204"/>
                <a:ea typeface="+mn-ea"/>
                <a:cs typeface="+mn-cs"/>
              </a:rPr>
              <a:pPr marL="24103" marR="0" lvl="0" indent="0" algn="l" defTabSz="578479" rtl="0" eaLnBrk="1" fontAlgn="auto" latinLnBrk="0" hangingPunct="1">
                <a:lnSpc>
                  <a:spcPct val="100000"/>
                </a:lnSpc>
                <a:spcBef>
                  <a:spcPts val="0"/>
                </a:spcBef>
                <a:spcAft>
                  <a:spcPts val="379"/>
                </a:spcAft>
                <a:buClrTx/>
                <a:buSzTx/>
                <a:buFontTx/>
                <a:buNone/>
                <a:tabLst/>
                <a:defRPr/>
              </a:pPr>
              <a:t>13</a:t>
            </a:fld>
            <a:endParaRPr kumimoji="0" lang="en-IE" sz="1100" b="0" i="0" u="none" strike="noStrike" kern="1200" cap="none" spc="-25" normalizeH="0" baseline="0" noProof="0">
              <a:ln>
                <a:noFill/>
              </a:ln>
              <a:solidFill>
                <a:prstClr val="black">
                  <a:lumMod val="50000"/>
                  <a:lumOff val="50000"/>
                </a:prstClr>
              </a:solidFill>
              <a:effectLst/>
              <a:uLnTx/>
              <a:uFillTx/>
              <a:latin typeface="Aptos" panose="02110004020202020204"/>
              <a:ea typeface="+mn-ea"/>
              <a:cs typeface="+mn-cs"/>
            </a:endParaRPr>
          </a:p>
        </p:txBody>
      </p:sp>
      <p:pic>
        <p:nvPicPr>
          <p:cNvPr id="3" name="object 3"/>
          <p:cNvPicPr/>
          <p:nvPr/>
        </p:nvPicPr>
        <p:blipFill>
          <a:blip r:embed="rId2" cstate="print"/>
          <a:stretch>
            <a:fillRect/>
          </a:stretch>
        </p:blipFill>
        <p:spPr>
          <a:xfrm>
            <a:off x="5598062" y="6338327"/>
            <a:ext cx="995876" cy="464809"/>
          </a:xfrm>
          <a:prstGeom prst="rect">
            <a:avLst/>
          </a:prstGeom>
        </p:spPr>
      </p:pic>
      <p:pic>
        <p:nvPicPr>
          <p:cNvPr id="8" name="Picture 7">
            <a:extLst>
              <a:ext uri="{FF2B5EF4-FFF2-40B4-BE49-F238E27FC236}">
                <a16:creationId xmlns:a16="http://schemas.microsoft.com/office/drawing/2014/main" id="{6CFF4511-663F-4B97-326F-282AE7B9AFC8}"/>
              </a:ext>
            </a:extLst>
          </p:cNvPr>
          <p:cNvPicPr>
            <a:picLocks noChangeAspect="1"/>
          </p:cNvPicPr>
          <p:nvPr/>
        </p:nvPicPr>
        <p:blipFill>
          <a:blip r:embed="rId3"/>
          <a:stretch>
            <a:fillRect/>
          </a:stretch>
        </p:blipFill>
        <p:spPr>
          <a:xfrm>
            <a:off x="1630878" y="3459056"/>
            <a:ext cx="1316925" cy="1613801"/>
          </a:xfrm>
          <a:prstGeom prst="rect">
            <a:avLst/>
          </a:prstGeom>
        </p:spPr>
      </p:pic>
      <p:graphicFrame>
        <p:nvGraphicFramePr>
          <p:cNvPr id="2" name="Table 1">
            <a:extLst>
              <a:ext uri="{FF2B5EF4-FFF2-40B4-BE49-F238E27FC236}">
                <a16:creationId xmlns:a16="http://schemas.microsoft.com/office/drawing/2014/main" id="{D53204A9-420E-6C1B-6976-52BC26499F0A}"/>
              </a:ext>
            </a:extLst>
          </p:cNvPr>
          <p:cNvGraphicFramePr>
            <a:graphicFrameLocks noGrp="1"/>
          </p:cNvGraphicFramePr>
          <p:nvPr>
            <p:extLst>
              <p:ext uri="{D42A27DB-BD31-4B8C-83A1-F6EECF244321}">
                <p14:modId xmlns:p14="http://schemas.microsoft.com/office/powerpoint/2010/main" val="4146585278"/>
              </p:ext>
            </p:extLst>
          </p:nvPr>
        </p:nvGraphicFramePr>
        <p:xfrm>
          <a:off x="4474318" y="1197043"/>
          <a:ext cx="7058748" cy="5115784"/>
        </p:xfrm>
        <a:graphic>
          <a:graphicData uri="http://schemas.openxmlformats.org/drawingml/2006/table">
            <a:tbl>
              <a:tblPr/>
              <a:tblGrid>
                <a:gridCol w="2676460">
                  <a:extLst>
                    <a:ext uri="{9D8B030D-6E8A-4147-A177-3AD203B41FA5}">
                      <a16:colId xmlns:a16="http://schemas.microsoft.com/office/drawing/2014/main" val="2762083482"/>
                    </a:ext>
                  </a:extLst>
                </a:gridCol>
                <a:gridCol w="1480772">
                  <a:extLst>
                    <a:ext uri="{9D8B030D-6E8A-4147-A177-3AD203B41FA5}">
                      <a16:colId xmlns:a16="http://schemas.microsoft.com/office/drawing/2014/main" val="268923922"/>
                    </a:ext>
                  </a:extLst>
                </a:gridCol>
                <a:gridCol w="1620847">
                  <a:extLst>
                    <a:ext uri="{9D8B030D-6E8A-4147-A177-3AD203B41FA5}">
                      <a16:colId xmlns:a16="http://schemas.microsoft.com/office/drawing/2014/main" val="2568744678"/>
                    </a:ext>
                  </a:extLst>
                </a:gridCol>
                <a:gridCol w="1280669">
                  <a:extLst>
                    <a:ext uri="{9D8B030D-6E8A-4147-A177-3AD203B41FA5}">
                      <a16:colId xmlns:a16="http://schemas.microsoft.com/office/drawing/2014/main" val="652923149"/>
                    </a:ext>
                  </a:extLst>
                </a:gridCol>
              </a:tblGrid>
              <a:tr h="353749">
                <a:tc>
                  <a:txBody>
                    <a:bodyPr/>
                    <a:lstStyle/>
                    <a:p>
                      <a:endParaRPr lang="en-IE" sz="1400" b="1">
                        <a:effectLst/>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algn="ctr"/>
                      <a:r>
                        <a:rPr lang="en-IE" sz="1400" b="1" dirty="0">
                          <a:solidFill>
                            <a:schemeClr val="tx1"/>
                          </a:solidFill>
                          <a:effectLst/>
                          <a:latin typeface="Times New Roman" panose="02020603050405020304" pitchFamily="18" charset="0"/>
                          <a:cs typeface="Times New Roman" panose="02020603050405020304" pitchFamily="18" charset="0"/>
                        </a:rPr>
                        <a:t>Payment 1</a:t>
                      </a: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algn="ctr"/>
                      <a:r>
                        <a:rPr lang="en-IE" sz="1400" b="1" dirty="0">
                          <a:solidFill>
                            <a:schemeClr val="tx1"/>
                          </a:solidFill>
                          <a:effectLst/>
                          <a:latin typeface="Times New Roman" panose="02020603050405020304" pitchFamily="18" charset="0"/>
                          <a:cs typeface="Times New Roman" panose="02020603050405020304" pitchFamily="18" charset="0"/>
                        </a:rPr>
                        <a:t>Payment 2</a:t>
                      </a: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algn="ctr"/>
                      <a:r>
                        <a:rPr lang="en-IE" sz="1400" b="1" dirty="0">
                          <a:solidFill>
                            <a:schemeClr val="tx1"/>
                          </a:solidFill>
                          <a:effectLst/>
                          <a:latin typeface="Times New Roman" panose="02020603050405020304" pitchFamily="18" charset="0"/>
                          <a:cs typeface="Times New Roman" panose="02020603050405020304" pitchFamily="18" charset="0"/>
                        </a:rPr>
                        <a:t>Payment 3</a:t>
                      </a: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3773234264"/>
                  </a:ext>
                </a:extLst>
              </a:tr>
              <a:tr h="229638">
                <a:tc>
                  <a:txBody>
                    <a:bodyPr/>
                    <a:lstStyle/>
                    <a:p>
                      <a:r>
                        <a:rPr lang="en-IE" sz="1400" b="1" dirty="0">
                          <a:solidFill>
                            <a:schemeClr val="tx1"/>
                          </a:solidFill>
                          <a:effectLst/>
                          <a:latin typeface="Times New Roman" panose="02020603050405020304" pitchFamily="18" charset="0"/>
                          <a:cs typeface="Times New Roman" panose="02020603050405020304" pitchFamily="18" charset="0"/>
                        </a:rPr>
                        <a:t>*Up-front Single Security Deposit</a:t>
                      </a: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€800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algn="ctr"/>
                      <a:r>
                        <a:rPr lang="en-IE" sz="1400" b="1" dirty="0">
                          <a:solidFill>
                            <a:schemeClr val="tx1"/>
                          </a:solidFill>
                          <a:effectLst/>
                          <a:latin typeface="Times New Roman" panose="02020603050405020304" pitchFamily="18" charset="0"/>
                          <a:cs typeface="Times New Roman" panose="02020603050405020304" pitchFamily="18" charset="0"/>
                        </a:rPr>
                        <a:t>-</a:t>
                      </a: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algn="ctr"/>
                      <a:r>
                        <a:rPr lang="en-IE" sz="1400" b="1" dirty="0">
                          <a:solidFill>
                            <a:schemeClr val="tx1"/>
                          </a:solidFill>
                          <a:effectLst/>
                          <a:latin typeface="Times New Roman" panose="02020603050405020304" pitchFamily="18" charset="0"/>
                          <a:cs typeface="Times New Roman" panose="02020603050405020304" pitchFamily="18" charset="0"/>
                        </a:rPr>
                        <a:t>-</a:t>
                      </a: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949375409"/>
                  </a:ext>
                </a:extLst>
              </a:tr>
              <a:tr h="581770">
                <a:tc>
                  <a:txBody>
                    <a:bodyPr/>
                    <a:lstStyle/>
                    <a:p>
                      <a:r>
                        <a:rPr lang="en-IE" sz="1400" b="1" dirty="0">
                          <a:solidFill>
                            <a:schemeClr val="tx1"/>
                          </a:solidFill>
                          <a:effectLst/>
                          <a:latin typeface="Times New Roman" panose="02020603050405020304" pitchFamily="18" charset="0"/>
                          <a:cs typeface="Times New Roman" panose="02020603050405020304" pitchFamily="18" charset="0"/>
                        </a:rPr>
                        <a:t>Private Single bedroom	</a:t>
                      </a:r>
                    </a:p>
                    <a:p>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€2670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a:t>
                      </a:r>
                      <a:r>
                        <a:rPr lang="en-IE" sz="1400" b="1" dirty="0">
                          <a:latin typeface="Times New Roman" panose="02020603050405020304" pitchFamily="18" charset="0"/>
                          <a:cs typeface="Times New Roman" panose="02020603050405020304" pitchFamily="18" charset="0"/>
                        </a:rPr>
                        <a:t>2670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algn="ctr"/>
                      <a:r>
                        <a:rPr lang="en-GB" sz="1400" b="1" dirty="0">
                          <a:solidFill>
                            <a:schemeClr val="tx1"/>
                          </a:solidFill>
                          <a:effectLst/>
                          <a:latin typeface="Times New Roman" panose="02020603050405020304" pitchFamily="18" charset="0"/>
                          <a:cs typeface="Times New Roman" panose="02020603050405020304" pitchFamily="18" charset="0"/>
                        </a:rPr>
                        <a:t>€ 2670</a:t>
                      </a:r>
                    </a:p>
                    <a:p>
                      <a:pPr algn="ctr"/>
                      <a:endParaRPr lang="en-GB"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3539750964"/>
                  </a:ext>
                </a:extLst>
              </a:tr>
              <a:tr h="609600">
                <a:tc>
                  <a:txBody>
                    <a:bodyPr/>
                    <a:lstStyle/>
                    <a:p>
                      <a:r>
                        <a:rPr lang="en-GB" sz="1400" b="1" dirty="0">
                          <a:solidFill>
                            <a:schemeClr val="tx1"/>
                          </a:solidFill>
                          <a:effectLst/>
                          <a:latin typeface="Times New Roman" panose="02020603050405020304" pitchFamily="18" charset="0"/>
                          <a:cs typeface="Times New Roman" panose="02020603050405020304" pitchFamily="18" charset="0"/>
                        </a:rPr>
                        <a:t>Private room Double bed – Single Occupancy</a:t>
                      </a:r>
                    </a:p>
                    <a:p>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€2700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a:t>
                      </a:r>
                      <a:r>
                        <a:rPr lang="en-IE" sz="1400" b="1" dirty="0">
                          <a:latin typeface="Times New Roman" panose="02020603050405020304" pitchFamily="18" charset="0"/>
                          <a:cs typeface="Times New Roman" panose="02020603050405020304" pitchFamily="18" charset="0"/>
                        </a:rPr>
                        <a:t>2700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€ 2700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2816032660"/>
                  </a:ext>
                </a:extLst>
              </a:tr>
              <a:tr h="609600">
                <a:tc>
                  <a:txBody>
                    <a:bodyPr/>
                    <a:lstStyle/>
                    <a:p>
                      <a:r>
                        <a:rPr lang="en-GB" sz="1400" b="1" dirty="0">
                          <a:solidFill>
                            <a:schemeClr val="tx1"/>
                          </a:solidFill>
                          <a:effectLst/>
                          <a:latin typeface="Times New Roman" panose="02020603050405020304" pitchFamily="18" charset="0"/>
                          <a:cs typeface="Times New Roman" panose="02020603050405020304" pitchFamily="18" charset="0"/>
                        </a:rPr>
                        <a:t>Twin Room – Sharing with 1 other</a:t>
                      </a:r>
                    </a:p>
                    <a:p>
                      <a:endParaRPr lang="en-GB"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€2040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€2040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€2040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1031176483"/>
                  </a:ext>
                </a:extLst>
              </a:tr>
              <a:tr h="593767">
                <a:tc>
                  <a:txBody>
                    <a:bodyPr/>
                    <a:lstStyle/>
                    <a:p>
                      <a:r>
                        <a:rPr lang="en-GB" sz="1400" b="1" dirty="0">
                          <a:solidFill>
                            <a:schemeClr val="tx1"/>
                          </a:solidFill>
                          <a:effectLst/>
                          <a:latin typeface="Times New Roman" panose="02020603050405020304" pitchFamily="18" charset="0"/>
                          <a:cs typeface="Times New Roman" panose="02020603050405020304" pitchFamily="18" charset="0"/>
                        </a:rPr>
                        <a:t>Single Sharing with 2  others</a:t>
                      </a:r>
                    </a:p>
                    <a:p>
                      <a:endParaRPr lang="en-GB"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€1830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€1830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€1830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1094035343"/>
                  </a:ext>
                </a:extLst>
              </a:tr>
              <a:tr h="684812">
                <a:tc>
                  <a:txBody>
                    <a:bodyPr/>
                    <a:lstStyle/>
                    <a:p>
                      <a:r>
                        <a:rPr lang="en-GB" sz="1400" b="1" dirty="0">
                          <a:solidFill>
                            <a:schemeClr val="tx1"/>
                          </a:solidFill>
                          <a:effectLst/>
                          <a:latin typeface="Times New Roman" panose="02020603050405020304" pitchFamily="18" charset="0"/>
                          <a:cs typeface="Times New Roman" panose="02020603050405020304" pitchFamily="18" charset="0"/>
                        </a:rPr>
                        <a:t>Single Sharing with 3 others</a:t>
                      </a:r>
                    </a:p>
                    <a:p>
                      <a:endParaRPr lang="en-GB"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a:t>
                      </a:r>
                      <a:r>
                        <a:rPr lang="en-IE" sz="1400" b="1" dirty="0">
                          <a:latin typeface="Times New Roman" panose="02020603050405020304" pitchFamily="18" charset="0"/>
                          <a:cs typeface="Times New Roman" panose="02020603050405020304" pitchFamily="18" charset="0"/>
                        </a:rPr>
                        <a:t>1740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€1740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€1740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971981787"/>
                  </a:ext>
                </a:extLst>
              </a:tr>
              <a:tr h="684812">
                <a:tc>
                  <a:txBody>
                    <a:bodyPr/>
                    <a:lstStyle/>
                    <a:p>
                      <a:r>
                        <a:rPr lang="en-GB" sz="1400" b="1" dirty="0">
                          <a:solidFill>
                            <a:schemeClr val="tx1"/>
                          </a:solidFill>
                          <a:effectLst/>
                          <a:latin typeface="Times New Roman" panose="02020603050405020304" pitchFamily="18" charset="0"/>
                          <a:cs typeface="Times New Roman" panose="02020603050405020304" pitchFamily="18" charset="0"/>
                        </a:rPr>
                        <a:t>Private Dorm Room 	</a:t>
                      </a:r>
                    </a:p>
                    <a:p>
                      <a:endParaRPr lang="en-GB"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€2160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€2160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Times New Roman" panose="02020603050405020304" pitchFamily="18" charset="0"/>
                          <a:cs typeface="Times New Roman" panose="02020603050405020304" pitchFamily="18" charset="0"/>
                        </a:rPr>
                        <a:t>€2160</a:t>
                      </a:r>
                      <a:endParaRPr lang="en-US" sz="1400" b="1" dirty="0"/>
                    </a:p>
                    <a:p>
                      <a:pPr algn="ctr"/>
                      <a:endParaRPr lang="en-IE" sz="1400" b="1" dirty="0">
                        <a:solidFill>
                          <a:schemeClr val="tx1"/>
                        </a:solidFill>
                        <a:effectLst/>
                        <a:latin typeface="Times New Roman" panose="02020603050405020304" pitchFamily="18" charset="0"/>
                        <a:cs typeface="Times New Roman" panose="02020603050405020304" pitchFamily="18" charset="0"/>
                      </a:endParaRPr>
                    </a:p>
                  </a:txBody>
                  <a:tcPr marL="38861" marR="38861" marT="16655" marB="11103" anchor="ctr">
                    <a:lnL w="9525" cap="flat" cmpd="sng" algn="ctr">
                      <a:solidFill>
                        <a:srgbClr val="98BF21"/>
                      </a:solidFill>
                      <a:prstDash val="solid"/>
                      <a:round/>
                      <a:headEnd type="none" w="med" len="med"/>
                      <a:tailEnd type="none" w="med" len="med"/>
                    </a:lnL>
                    <a:lnR w="9525" cap="flat" cmpd="sng" algn="ctr">
                      <a:solidFill>
                        <a:srgbClr val="98BF21"/>
                      </a:solidFill>
                      <a:prstDash val="solid"/>
                      <a:round/>
                      <a:headEnd type="none" w="med" len="med"/>
                      <a:tailEnd type="none" w="med" len="med"/>
                    </a:lnR>
                    <a:lnT w="9525" cap="flat" cmpd="sng" algn="ctr">
                      <a:solidFill>
                        <a:srgbClr val="98BF21"/>
                      </a:solidFill>
                      <a:prstDash val="solid"/>
                      <a:round/>
                      <a:headEnd type="none" w="med" len="med"/>
                      <a:tailEnd type="none" w="med" len="med"/>
                    </a:lnT>
                    <a:lnB w="9525" cap="flat" cmpd="sng" algn="ctr">
                      <a:solidFill>
                        <a:srgbClr val="98BF21"/>
                      </a:solidFill>
                      <a:prstDash val="solid"/>
                      <a:round/>
                      <a:headEnd type="none" w="med" len="med"/>
                      <a:tailEnd type="none" w="med" len="med"/>
                    </a:lnB>
                    <a:solidFill>
                      <a:schemeClr val="bg1"/>
                    </a:solidFill>
                  </a:tcPr>
                </a:tc>
                <a:extLst>
                  <a:ext uri="{0D108BD9-81ED-4DB2-BD59-A6C34878D82A}">
                    <a16:rowId xmlns:a16="http://schemas.microsoft.com/office/drawing/2014/main" val="2481679099"/>
                  </a:ext>
                </a:extLst>
              </a:tr>
            </a:tbl>
          </a:graphicData>
        </a:graphic>
      </p:graphicFrame>
      <p:sp>
        <p:nvSpPr>
          <p:cNvPr id="6" name="TextBox 5">
            <a:extLst>
              <a:ext uri="{FF2B5EF4-FFF2-40B4-BE49-F238E27FC236}">
                <a16:creationId xmlns:a16="http://schemas.microsoft.com/office/drawing/2014/main" id="{222FD7CF-3ECD-5CFF-B362-6F1D9FA90261}"/>
              </a:ext>
            </a:extLst>
          </p:cNvPr>
          <p:cNvSpPr txBox="1"/>
          <p:nvPr/>
        </p:nvSpPr>
        <p:spPr>
          <a:xfrm>
            <a:off x="7010400" y="6347071"/>
            <a:ext cx="3657600" cy="261610"/>
          </a:xfrm>
          <a:prstGeom prst="rect">
            <a:avLst/>
          </a:prstGeom>
          <a:noFill/>
        </p:spPr>
        <p:txBody>
          <a:bodyPr wrap="square" rtlCol="0">
            <a:spAutoFit/>
          </a:bodyPr>
          <a:lstStyle/>
          <a:p>
            <a:r>
              <a:rPr lang="en-IE" sz="1100" dirty="0">
                <a:solidFill>
                  <a:srgbClr val="002060"/>
                </a:solidFill>
              </a:rPr>
              <a:t>*Security Deposit Held for Full year</a:t>
            </a:r>
          </a:p>
        </p:txBody>
      </p:sp>
      <p:sp>
        <p:nvSpPr>
          <p:cNvPr id="5" name="Rectangle 4">
            <a:extLst>
              <a:ext uri="{FF2B5EF4-FFF2-40B4-BE49-F238E27FC236}">
                <a16:creationId xmlns:a16="http://schemas.microsoft.com/office/drawing/2014/main" id="{5DCADD25-9062-3219-6719-3239A44C5CC5}"/>
              </a:ext>
            </a:extLst>
          </p:cNvPr>
          <p:cNvSpPr/>
          <p:nvPr/>
        </p:nvSpPr>
        <p:spPr>
          <a:xfrm>
            <a:off x="1354468" y="5112498"/>
            <a:ext cx="1869743" cy="1015663"/>
          </a:xfrm>
          <a:prstGeom prst="rect">
            <a:avLst/>
          </a:prstGeom>
          <a:noFill/>
        </p:spPr>
        <p:txBody>
          <a:bodyPr wrap="none" lIns="91440" tIns="45720" rIns="91440" bIns="45720">
            <a:spAutoFit/>
          </a:bodyPr>
          <a:lstStyle/>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 Discount </a:t>
            </a:r>
          </a:p>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if full year </a:t>
            </a:r>
          </a:p>
          <a:p>
            <a:pPr algn="ctr"/>
            <a:r>
              <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is paid upfront</a:t>
            </a:r>
          </a:p>
        </p:txBody>
      </p:sp>
    </p:spTree>
    <p:extLst>
      <p:ext uri="{BB962C8B-B14F-4D97-AF65-F5344CB8AC3E}">
        <p14:creationId xmlns:p14="http://schemas.microsoft.com/office/powerpoint/2010/main" val="1336349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2E1047-910C-687A-85D8-4477342D474C}"/>
              </a:ext>
            </a:extLst>
          </p:cNvPr>
          <p:cNvSpPr txBox="1"/>
          <p:nvPr/>
        </p:nvSpPr>
        <p:spPr>
          <a:xfrm>
            <a:off x="5051483" y="533400"/>
            <a:ext cx="2089033" cy="369332"/>
          </a:xfrm>
          <a:prstGeom prst="rect">
            <a:avLst/>
          </a:prstGeom>
          <a:noFill/>
        </p:spPr>
        <p:txBody>
          <a:bodyPr wrap="none" rtlCol="0">
            <a:spAutoFit/>
          </a:bodyPr>
          <a:lstStyle/>
          <a:p>
            <a:r>
              <a:rPr lang="en-IE" b="1" u="sng" dirty="0">
                <a:latin typeface="Times New Roman" panose="02020603050405020304" pitchFamily="18" charset="0"/>
                <a:cs typeface="Times New Roman" panose="02020603050405020304" pitchFamily="18" charset="0"/>
              </a:rPr>
              <a:t>GROUND FLOOR</a:t>
            </a:r>
          </a:p>
        </p:txBody>
      </p:sp>
      <p:pic>
        <p:nvPicPr>
          <p:cNvPr id="6" name="Picture 5">
            <a:extLst>
              <a:ext uri="{FF2B5EF4-FFF2-40B4-BE49-F238E27FC236}">
                <a16:creationId xmlns:a16="http://schemas.microsoft.com/office/drawing/2014/main" id="{E98D0196-AB7C-057B-6565-5040ECDA44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5882" y="902732"/>
            <a:ext cx="10340236" cy="5574268"/>
          </a:xfrm>
          <a:prstGeom prst="rect">
            <a:avLst/>
          </a:prstGeom>
        </p:spPr>
      </p:pic>
      <p:pic>
        <p:nvPicPr>
          <p:cNvPr id="8" name="Picture 7" descr="A logo with gold and blue design&#10;&#10;Description automatically generated">
            <a:extLst>
              <a:ext uri="{FF2B5EF4-FFF2-40B4-BE49-F238E27FC236}">
                <a16:creationId xmlns:a16="http://schemas.microsoft.com/office/drawing/2014/main" id="{1FF8873A-3C73-2BFC-A374-47413E93BE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111266"/>
            <a:ext cx="1098693" cy="1335333"/>
          </a:xfrm>
          <a:prstGeom prst="rect">
            <a:avLst/>
          </a:prstGeom>
        </p:spPr>
      </p:pic>
      <p:pic>
        <p:nvPicPr>
          <p:cNvPr id="10" name="Picture 9" descr="A logo with green text&#10;&#10;Description automatically generated">
            <a:extLst>
              <a:ext uri="{FF2B5EF4-FFF2-40B4-BE49-F238E27FC236}">
                <a16:creationId xmlns:a16="http://schemas.microsoft.com/office/drawing/2014/main" id="{1647FFFD-6508-EDF3-B296-9661F26DF0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9486" y="295799"/>
            <a:ext cx="1393562" cy="606933"/>
          </a:xfrm>
          <a:prstGeom prst="rect">
            <a:avLst/>
          </a:prstGeom>
        </p:spPr>
      </p:pic>
    </p:spTree>
    <p:extLst>
      <p:ext uri="{BB962C8B-B14F-4D97-AF65-F5344CB8AC3E}">
        <p14:creationId xmlns:p14="http://schemas.microsoft.com/office/powerpoint/2010/main" val="129510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3B04C-3294-C33A-25B7-14583201815E}"/>
              </a:ext>
            </a:extLst>
          </p:cNvPr>
          <p:cNvSpPr txBox="1"/>
          <p:nvPr/>
        </p:nvSpPr>
        <p:spPr>
          <a:xfrm>
            <a:off x="5226690" y="533400"/>
            <a:ext cx="1738617" cy="369332"/>
          </a:xfrm>
          <a:prstGeom prst="rect">
            <a:avLst/>
          </a:prstGeom>
          <a:noFill/>
        </p:spPr>
        <p:txBody>
          <a:bodyPr wrap="none" rtlCol="0">
            <a:spAutoFit/>
          </a:bodyPr>
          <a:lstStyle/>
          <a:p>
            <a:r>
              <a:rPr lang="en-IE" b="1" u="sng" dirty="0">
                <a:latin typeface="Times New Roman" panose="02020603050405020304" pitchFamily="18" charset="0"/>
                <a:cs typeface="Times New Roman" panose="02020603050405020304" pitchFamily="18" charset="0"/>
              </a:rPr>
              <a:t>FIRST FLOOR</a:t>
            </a:r>
          </a:p>
        </p:txBody>
      </p:sp>
      <p:pic>
        <p:nvPicPr>
          <p:cNvPr id="3" name="Picture 2" descr="A logo with green text&#10;&#10;Description automatically generated">
            <a:extLst>
              <a:ext uri="{FF2B5EF4-FFF2-40B4-BE49-F238E27FC236}">
                <a16:creationId xmlns:a16="http://schemas.microsoft.com/office/drawing/2014/main" id="{EC2E56A8-D7C3-F571-DC0B-C3B43779F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486" y="295799"/>
            <a:ext cx="1393562" cy="606933"/>
          </a:xfrm>
          <a:prstGeom prst="rect">
            <a:avLst/>
          </a:prstGeom>
        </p:spPr>
      </p:pic>
      <p:pic>
        <p:nvPicPr>
          <p:cNvPr id="6" name="Picture 5">
            <a:extLst>
              <a:ext uri="{FF2B5EF4-FFF2-40B4-BE49-F238E27FC236}">
                <a16:creationId xmlns:a16="http://schemas.microsoft.com/office/drawing/2014/main" id="{518E8EE5-B241-9F96-7506-2B3C9F39F2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5688" y="902732"/>
            <a:ext cx="9120622" cy="5955268"/>
          </a:xfrm>
          <a:prstGeom prst="rect">
            <a:avLst/>
          </a:prstGeom>
        </p:spPr>
      </p:pic>
      <p:pic>
        <p:nvPicPr>
          <p:cNvPr id="4" name="Picture 3" descr="A logo with gold and blue design&#10;&#10;Description automatically generated">
            <a:extLst>
              <a:ext uri="{FF2B5EF4-FFF2-40B4-BE49-F238E27FC236}">
                <a16:creationId xmlns:a16="http://schemas.microsoft.com/office/drawing/2014/main" id="{FC1E42A8-C7AF-C116-3D3F-2DCBB36C4D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111266"/>
            <a:ext cx="1098693" cy="1335333"/>
          </a:xfrm>
          <a:prstGeom prst="rect">
            <a:avLst/>
          </a:prstGeom>
        </p:spPr>
      </p:pic>
    </p:spTree>
    <p:extLst>
      <p:ext uri="{BB962C8B-B14F-4D97-AF65-F5344CB8AC3E}">
        <p14:creationId xmlns:p14="http://schemas.microsoft.com/office/powerpoint/2010/main" val="919853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A1783-44FE-F2CC-4039-7ABFB539E4FB}"/>
              </a:ext>
            </a:extLst>
          </p:cNvPr>
          <p:cNvSpPr txBox="1"/>
          <p:nvPr/>
        </p:nvSpPr>
        <p:spPr>
          <a:xfrm>
            <a:off x="5083543" y="512401"/>
            <a:ext cx="2024913" cy="369332"/>
          </a:xfrm>
          <a:prstGeom prst="rect">
            <a:avLst/>
          </a:prstGeom>
          <a:noFill/>
        </p:spPr>
        <p:txBody>
          <a:bodyPr wrap="none" rtlCol="0">
            <a:spAutoFit/>
          </a:bodyPr>
          <a:lstStyle/>
          <a:p>
            <a:r>
              <a:rPr lang="en-IE" b="1" u="sng" dirty="0">
                <a:latin typeface="Times New Roman" panose="02020603050405020304" pitchFamily="18" charset="0"/>
                <a:cs typeface="Times New Roman" panose="02020603050405020304" pitchFamily="18" charset="0"/>
              </a:rPr>
              <a:t>SECOND FLOOR</a:t>
            </a:r>
          </a:p>
        </p:txBody>
      </p:sp>
      <p:pic>
        <p:nvPicPr>
          <p:cNvPr id="3" name="Picture 2" descr="A logo with green text&#10;&#10;Description automatically generated">
            <a:extLst>
              <a:ext uri="{FF2B5EF4-FFF2-40B4-BE49-F238E27FC236}">
                <a16:creationId xmlns:a16="http://schemas.microsoft.com/office/drawing/2014/main" id="{1142897D-875F-3014-9627-1F7AE57AB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486" y="295799"/>
            <a:ext cx="1393562" cy="606933"/>
          </a:xfrm>
          <a:prstGeom prst="rect">
            <a:avLst/>
          </a:prstGeom>
        </p:spPr>
      </p:pic>
      <p:pic>
        <p:nvPicPr>
          <p:cNvPr id="6" name="Picture 5">
            <a:extLst>
              <a:ext uri="{FF2B5EF4-FFF2-40B4-BE49-F238E27FC236}">
                <a16:creationId xmlns:a16="http://schemas.microsoft.com/office/drawing/2014/main" id="{598F7890-E1FA-3D04-A072-5D2C00B140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3598" y="902732"/>
            <a:ext cx="9404803" cy="5955268"/>
          </a:xfrm>
          <a:prstGeom prst="rect">
            <a:avLst/>
          </a:prstGeom>
        </p:spPr>
      </p:pic>
      <p:pic>
        <p:nvPicPr>
          <p:cNvPr id="4" name="Picture 3" descr="A logo with gold and blue design&#10;&#10;Description automatically generated">
            <a:extLst>
              <a:ext uri="{FF2B5EF4-FFF2-40B4-BE49-F238E27FC236}">
                <a16:creationId xmlns:a16="http://schemas.microsoft.com/office/drawing/2014/main" id="{7ECE1B5F-289C-1EB8-C0B2-329AC2D83A8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111266"/>
            <a:ext cx="1098693" cy="1335333"/>
          </a:xfrm>
          <a:prstGeom prst="rect">
            <a:avLst/>
          </a:prstGeom>
        </p:spPr>
      </p:pic>
    </p:spTree>
    <p:extLst>
      <p:ext uri="{BB962C8B-B14F-4D97-AF65-F5344CB8AC3E}">
        <p14:creationId xmlns:p14="http://schemas.microsoft.com/office/powerpoint/2010/main" val="344530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17F2B7-B721-73F3-FC6C-97DC6F804257}"/>
              </a:ext>
            </a:extLst>
          </p:cNvPr>
          <p:cNvSpPr txBox="1"/>
          <p:nvPr/>
        </p:nvSpPr>
        <p:spPr>
          <a:xfrm>
            <a:off x="5183330" y="533400"/>
            <a:ext cx="2080698" cy="369332"/>
          </a:xfrm>
          <a:prstGeom prst="rect">
            <a:avLst/>
          </a:prstGeom>
          <a:noFill/>
        </p:spPr>
        <p:txBody>
          <a:bodyPr wrap="none" rtlCol="0">
            <a:spAutoFit/>
          </a:bodyPr>
          <a:lstStyle/>
          <a:p>
            <a:r>
              <a:rPr lang="en-IE" b="1" u="sng" dirty="0">
                <a:latin typeface="Times New Roman" panose="02020603050405020304" pitchFamily="18" charset="0"/>
                <a:cs typeface="Times New Roman" panose="02020603050405020304" pitchFamily="18" charset="0"/>
              </a:rPr>
              <a:t>ROOM LAYOUTS</a:t>
            </a:r>
          </a:p>
        </p:txBody>
      </p:sp>
      <p:pic>
        <p:nvPicPr>
          <p:cNvPr id="3" name="Picture 2" descr="A logo with green text&#10;&#10;Description automatically generated">
            <a:extLst>
              <a:ext uri="{FF2B5EF4-FFF2-40B4-BE49-F238E27FC236}">
                <a16:creationId xmlns:a16="http://schemas.microsoft.com/office/drawing/2014/main" id="{FBACB673-39C8-4C58-0EA9-1D522C989F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486" y="295799"/>
            <a:ext cx="1393562" cy="606933"/>
          </a:xfrm>
          <a:prstGeom prst="rect">
            <a:avLst/>
          </a:prstGeom>
        </p:spPr>
      </p:pic>
      <p:pic>
        <p:nvPicPr>
          <p:cNvPr id="4" name="Picture 3" descr="A logo with gold and blue design&#10;&#10;Description automatically generated">
            <a:extLst>
              <a:ext uri="{FF2B5EF4-FFF2-40B4-BE49-F238E27FC236}">
                <a16:creationId xmlns:a16="http://schemas.microsoft.com/office/drawing/2014/main" id="{79C48EC0-D8A2-E462-178E-30F178A7E5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111266"/>
            <a:ext cx="1098693" cy="1335333"/>
          </a:xfrm>
          <a:prstGeom prst="rect">
            <a:avLst/>
          </a:prstGeom>
        </p:spPr>
      </p:pic>
      <p:pic>
        <p:nvPicPr>
          <p:cNvPr id="12" name="Picture 11" descr="A floor plan of a room&#10;&#10;Description automatically generated">
            <a:extLst>
              <a:ext uri="{FF2B5EF4-FFF2-40B4-BE49-F238E27FC236}">
                <a16:creationId xmlns:a16="http://schemas.microsoft.com/office/drawing/2014/main" id="{27D3839E-4844-3654-F22D-E21BDE59A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827619"/>
            <a:ext cx="3455759" cy="3688731"/>
          </a:xfrm>
          <a:prstGeom prst="rect">
            <a:avLst/>
          </a:prstGeom>
        </p:spPr>
      </p:pic>
      <p:pic>
        <p:nvPicPr>
          <p:cNvPr id="14" name="Picture 13" descr="A floor plan of a room&#10;&#10;Description automatically generated">
            <a:extLst>
              <a:ext uri="{FF2B5EF4-FFF2-40B4-BE49-F238E27FC236}">
                <a16:creationId xmlns:a16="http://schemas.microsoft.com/office/drawing/2014/main" id="{EF3FD0BD-EB94-69E7-E140-0AD629915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35" y="1828800"/>
            <a:ext cx="3456888" cy="3687550"/>
          </a:xfrm>
          <a:prstGeom prst="rect">
            <a:avLst/>
          </a:prstGeom>
        </p:spPr>
      </p:pic>
      <p:pic>
        <p:nvPicPr>
          <p:cNvPr id="16" name="Picture 15" descr="A floor plan of a room&#10;&#10;Description automatically generated">
            <a:extLst>
              <a:ext uri="{FF2B5EF4-FFF2-40B4-BE49-F238E27FC236}">
                <a16:creationId xmlns:a16="http://schemas.microsoft.com/office/drawing/2014/main" id="{4AF627E5-FA6B-4196-B14F-EA13AD562D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1185" y="1934950"/>
            <a:ext cx="3276601" cy="3581400"/>
          </a:xfrm>
          <a:prstGeom prst="rect">
            <a:avLst/>
          </a:prstGeom>
        </p:spPr>
      </p:pic>
    </p:spTree>
    <p:extLst>
      <p:ext uri="{BB962C8B-B14F-4D97-AF65-F5344CB8AC3E}">
        <p14:creationId xmlns:p14="http://schemas.microsoft.com/office/powerpoint/2010/main" val="28163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66722" y="586855"/>
            <a:ext cx="3201366" cy="3387497"/>
          </a:xfrm>
          <a:prstGeom prst="rect">
            <a:avLst/>
          </a:prstGeom>
        </p:spPr>
        <p:txBody>
          <a:bodyPr vert="horz" lIns="91440" tIns="45720" rIns="91440" bIns="45720" rtlCol="0" anchor="b">
            <a:normAutofit/>
          </a:bodyPr>
          <a:lstStyle/>
          <a:p>
            <a:pPr marL="12700" algn="ctr"/>
            <a:r>
              <a:rPr lang="en-US" sz="4000" kern="1200" dirty="0">
                <a:solidFill>
                  <a:srgbClr val="FFFFFF"/>
                </a:solidFill>
                <a:latin typeface="+mj-lt"/>
                <a:ea typeface="+mj-ea"/>
                <a:cs typeface="+mj-cs"/>
              </a:rPr>
              <a:t>Hanly</a:t>
            </a:r>
            <a:r>
              <a:rPr lang="en-US" sz="4000" kern="1200" spc="-60" dirty="0">
                <a:solidFill>
                  <a:srgbClr val="FFFFFF"/>
                </a:solidFill>
                <a:latin typeface="+mj-lt"/>
                <a:ea typeface="+mj-ea"/>
                <a:cs typeface="+mj-cs"/>
              </a:rPr>
              <a:t> </a:t>
            </a:r>
            <a:r>
              <a:rPr lang="en-US" kern="1200" dirty="0">
                <a:solidFill>
                  <a:srgbClr val="FFFFFF"/>
                </a:solidFill>
                <a:latin typeface="+mj-lt"/>
                <a:ea typeface="+mj-ea"/>
                <a:cs typeface="+mj-cs"/>
              </a:rPr>
              <a:t>Group</a:t>
            </a:r>
            <a:r>
              <a:rPr lang="en-US" sz="4000" kern="1200" spc="-45" dirty="0">
                <a:solidFill>
                  <a:srgbClr val="FFFFFF"/>
                </a:solidFill>
                <a:latin typeface="+mj-lt"/>
                <a:ea typeface="+mj-ea"/>
                <a:cs typeface="+mj-cs"/>
              </a:rPr>
              <a:t> </a:t>
            </a:r>
            <a:r>
              <a:rPr lang="en-US" sz="4000" kern="1200" spc="-10" dirty="0">
                <a:solidFill>
                  <a:srgbClr val="FFFFFF"/>
                </a:solidFill>
                <a:latin typeface="+mj-lt"/>
                <a:ea typeface="+mj-ea"/>
                <a:cs typeface="+mj-cs"/>
              </a:rPr>
              <a:t>Profile</a:t>
            </a:r>
          </a:p>
        </p:txBody>
      </p:sp>
      <p:sp>
        <p:nvSpPr>
          <p:cNvPr id="3" name="object 3"/>
          <p:cNvSpPr txBox="1"/>
          <p:nvPr/>
        </p:nvSpPr>
        <p:spPr>
          <a:xfrm>
            <a:off x="4367694" y="649480"/>
            <a:ext cx="4901987" cy="5546047"/>
          </a:xfrm>
          <a:prstGeom prst="rect">
            <a:avLst/>
          </a:prstGeom>
        </p:spPr>
        <p:txBody>
          <a:bodyPr vert="horz" lIns="91440" tIns="45720" rIns="91440" bIns="45720" rtlCol="0" anchor="ctr">
            <a:normAutofit fontScale="92500" lnSpcReduction="10000"/>
          </a:bodyPr>
          <a:lstStyle/>
          <a:p>
            <a:pPr marL="12700" marR="267335" indent="-228600">
              <a:lnSpc>
                <a:spcPct val="150000"/>
              </a:lnSpc>
              <a:spcBef>
                <a:spcPts val="100"/>
              </a:spcBef>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Hanly</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Group</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has</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been</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particularly</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successful</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a:t>
            </a:r>
            <a:r>
              <a:rPr lang="en-US" sz="1400" spc="-15" dirty="0">
                <a:latin typeface="Times New Roman" panose="02020603050405020304" pitchFamily="18" charset="0"/>
                <a:cs typeface="Times New Roman" panose="02020603050405020304" pitchFamily="18" charset="0"/>
              </a:rPr>
              <a:t> </a:t>
            </a:r>
            <a:r>
              <a:rPr lang="en-US" sz="1400" spc="-25" dirty="0">
                <a:latin typeface="Times New Roman" panose="02020603050405020304" pitchFamily="18" charset="0"/>
                <a:cs typeface="Times New Roman" panose="02020603050405020304" pitchFamily="18" charset="0"/>
              </a:rPr>
              <a:t>the </a:t>
            </a:r>
            <a:r>
              <a:rPr lang="en-US" sz="1400" dirty="0">
                <a:latin typeface="Times New Roman" panose="02020603050405020304" pitchFamily="18" charset="0"/>
                <a:cs typeface="Times New Roman" panose="02020603050405020304" pitchFamily="18" charset="0"/>
              </a:rPr>
              <a:t>developing</a:t>
            </a:r>
            <a:r>
              <a:rPr lang="en-US" sz="1400" spc="-7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restoration</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of</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historic</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buildings</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to</a:t>
            </a:r>
            <a:r>
              <a:rPr lang="en-US" sz="1400" spc="-10" dirty="0">
                <a:latin typeface="Times New Roman" panose="02020603050405020304" pitchFamily="18" charset="0"/>
                <a:cs typeface="Times New Roman" panose="02020603050405020304" pitchFamily="18" charset="0"/>
              </a:rPr>
              <a:t> sustainable </a:t>
            </a:r>
            <a:r>
              <a:rPr lang="en-US" sz="1400" dirty="0">
                <a:latin typeface="Times New Roman" panose="02020603050405020304" pitchFamily="18" charset="0"/>
                <a:cs typeface="Times New Roman" panose="02020603050405020304" pitchFamily="18" charset="0"/>
              </a:rPr>
              <a:t>modern</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uses</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while</a:t>
            </a:r>
            <a:r>
              <a:rPr lang="en-US" sz="1400" spc="-10" dirty="0">
                <a:latin typeface="Times New Roman" panose="02020603050405020304" pitchFamily="18" charset="0"/>
                <a:cs typeface="Times New Roman" panose="02020603050405020304" pitchFamily="18" charset="0"/>
              </a:rPr>
              <a:t> rejuvenating</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enhancing</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all</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of</a:t>
            </a:r>
            <a:r>
              <a:rPr lang="en-US" sz="1400" spc="5" dirty="0">
                <a:latin typeface="Times New Roman" panose="02020603050405020304" pitchFamily="18" charset="0"/>
                <a:cs typeface="Times New Roman" panose="02020603050405020304" pitchFamily="18" charset="0"/>
              </a:rPr>
              <a:t> </a:t>
            </a:r>
            <a:r>
              <a:rPr lang="en-US" sz="1400" spc="-25" dirty="0">
                <a:latin typeface="Times New Roman" panose="02020603050405020304" pitchFamily="18" charset="0"/>
                <a:cs typeface="Times New Roman" panose="02020603050405020304" pitchFamily="18" charset="0"/>
              </a:rPr>
              <a:t>the </a:t>
            </a:r>
            <a:r>
              <a:rPr lang="en-US" sz="1400" dirty="0">
                <a:latin typeface="Times New Roman" panose="02020603050405020304" pitchFamily="18" charset="0"/>
                <a:cs typeface="Times New Roman" panose="02020603050405020304" pitchFamily="18" charset="0"/>
              </a:rPr>
              <a:t>historical</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building's</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details</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40"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architectural.</a:t>
            </a:r>
            <a:endParaRPr lang="en-US" sz="1400" dirty="0">
              <a:latin typeface="Times New Roman" panose="02020603050405020304" pitchFamily="18" charset="0"/>
              <a:cs typeface="Times New Roman" panose="02020603050405020304" pitchFamily="18" charset="0"/>
            </a:endParaRPr>
          </a:p>
          <a:p>
            <a:pPr indent="-228600">
              <a:lnSpc>
                <a:spcPct val="150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2700" marR="267970" indent="-228600">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Hanly</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Group</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restored</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Lough</a:t>
            </a:r>
            <a:r>
              <a:rPr lang="en-US" sz="1400" spc="-2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Rynn</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Castle</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from</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a:t>
            </a:r>
            <a:r>
              <a:rPr lang="en-US" sz="1400" spc="-10" dirty="0">
                <a:latin typeface="Times New Roman" panose="02020603050405020304" pitchFamily="18" charset="0"/>
                <a:cs typeface="Times New Roman" panose="02020603050405020304" pitchFamily="18" charset="0"/>
              </a:rPr>
              <a:t> derelict </a:t>
            </a:r>
            <a:r>
              <a:rPr lang="en-US" sz="1400" dirty="0">
                <a:latin typeface="Times New Roman" panose="02020603050405020304" pitchFamily="18" charset="0"/>
                <a:cs typeface="Times New Roman" panose="02020603050405020304" pitchFamily="18" charset="0"/>
              </a:rPr>
              <a:t>building</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to</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its</a:t>
            </a:r>
            <a:r>
              <a:rPr lang="en-US" sz="1400" spc="-1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finished</a:t>
            </a:r>
            <a:r>
              <a:rPr lang="en-US" sz="1400" spc="-5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product</a:t>
            </a:r>
            <a:r>
              <a:rPr lang="en-US" sz="1400" spc="-25"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today.</a:t>
            </a:r>
            <a:endParaRPr lang="en-US" sz="1400" dirty="0">
              <a:latin typeface="Times New Roman" panose="02020603050405020304" pitchFamily="18" charset="0"/>
              <a:cs typeface="Times New Roman" panose="02020603050405020304" pitchFamily="18" charset="0"/>
            </a:endParaRPr>
          </a:p>
          <a:p>
            <a:pPr indent="-228600">
              <a:lnSpc>
                <a:spcPct val="150000"/>
              </a:lnSpc>
              <a:spcBef>
                <a:spcPts val="5"/>
              </a:spcBef>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2700" marR="380365" indent="-228600">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Other</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projects</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included</a:t>
            </a:r>
            <a:r>
              <a:rPr lang="en-US" sz="1400" spc="-5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restoration</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of Kilronan</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Castle,</a:t>
            </a:r>
            <a:r>
              <a:rPr lang="en-US" sz="1400" spc="-25" dirty="0">
                <a:latin typeface="Times New Roman" panose="02020603050405020304" pitchFamily="18" charset="0"/>
                <a:cs typeface="Times New Roman" panose="02020603050405020304" pitchFamily="18" charset="0"/>
              </a:rPr>
              <a:t> </a:t>
            </a:r>
            <a:r>
              <a:rPr lang="en-US" sz="1400" spc="-50" dirty="0">
                <a:latin typeface="Times New Roman" panose="02020603050405020304" pitchFamily="18" charset="0"/>
                <a:cs typeface="Times New Roman" panose="02020603050405020304" pitchFamily="18" charset="0"/>
              </a:rPr>
              <a:t>a  </a:t>
            </a:r>
            <a:r>
              <a:rPr lang="en-US" sz="1400" spc="-10" dirty="0">
                <a:latin typeface="Times New Roman" panose="02020603050405020304" pitchFamily="18" charset="0"/>
                <a:cs typeface="Times New Roman" panose="02020603050405020304" pitchFamily="18" charset="0"/>
              </a:rPr>
              <a:t>semi-</a:t>
            </a:r>
            <a:r>
              <a:rPr lang="en-US" sz="1400" dirty="0">
                <a:latin typeface="Times New Roman" panose="02020603050405020304" pitchFamily="18" charset="0"/>
                <a:cs typeface="Times New Roman" panose="02020603050405020304" pitchFamily="18" charset="0"/>
              </a:rPr>
              <a:t>derelict</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building,</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to</a:t>
            </a:r>
            <a:r>
              <a:rPr lang="en-US" sz="1400" spc="-1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finished</a:t>
            </a:r>
            <a:r>
              <a:rPr lang="en-US" sz="1400" spc="-50"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hotel.</a:t>
            </a:r>
            <a:endParaRPr lang="en-US" sz="1400" dirty="0">
              <a:latin typeface="Times New Roman" panose="02020603050405020304" pitchFamily="18" charset="0"/>
              <a:cs typeface="Times New Roman" panose="02020603050405020304" pitchFamily="18" charset="0"/>
            </a:endParaRPr>
          </a:p>
          <a:p>
            <a:pPr indent="-228600">
              <a:lnSpc>
                <a:spcPct val="150000"/>
              </a:lnSpc>
              <a:spcBef>
                <a:spcPts val="5"/>
              </a:spcBef>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2700" marR="5080" indent="-228600">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Hanly</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Group</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has</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been</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successful</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quarrying,</a:t>
            </a:r>
            <a:r>
              <a:rPr lang="en-US" sz="1400" spc="-5"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construction </a:t>
            </a:r>
            <a:r>
              <a:rPr lang="en-US" sz="1400" dirty="0">
                <a:latin typeface="Times New Roman" panose="02020603050405020304" pitchFamily="18" charset="0"/>
                <a:cs typeface="Times New Roman" panose="02020603050405020304" pitchFamily="18" charset="0"/>
              </a:rPr>
              <a:t>and</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hospitality</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business</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latter</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years</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built</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a:t>
            </a:r>
            <a:r>
              <a:rPr lang="en-US" sz="1400" spc="-15"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excess </a:t>
            </a:r>
            <a:r>
              <a:rPr lang="en-US" sz="1400" dirty="0">
                <a:latin typeface="Times New Roman" panose="02020603050405020304" pitchFamily="18" charset="0"/>
                <a:cs typeface="Times New Roman" panose="02020603050405020304" pitchFamily="18" charset="0"/>
              </a:rPr>
              <a:t>of</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2500</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residential</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units</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addition</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to</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hotel</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complexes</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30" dirty="0">
                <a:latin typeface="Times New Roman" panose="02020603050405020304" pitchFamily="18" charset="0"/>
                <a:cs typeface="Times New Roman" panose="02020603050405020304" pitchFamily="18" charset="0"/>
              </a:rPr>
              <a:t> </a:t>
            </a:r>
            <a:r>
              <a:rPr lang="en-US" sz="1400" spc="-20" dirty="0">
                <a:latin typeface="Times New Roman" panose="02020603050405020304" pitchFamily="18" charset="0"/>
                <a:cs typeface="Times New Roman" panose="02020603050405020304" pitchFamily="18" charset="0"/>
              </a:rPr>
              <a:t>over </a:t>
            </a:r>
            <a:r>
              <a:rPr lang="en-US" sz="1400" dirty="0">
                <a:latin typeface="Times New Roman" panose="02020603050405020304" pitchFamily="18" charset="0"/>
                <a:cs typeface="Times New Roman" panose="02020603050405020304" pitchFamily="18" charset="0"/>
              </a:rPr>
              <a:t>1,00,000sqft</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of</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office</a:t>
            </a:r>
            <a:r>
              <a:rPr lang="en-US" sz="1400" spc="-6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industrial</a:t>
            </a:r>
            <a:r>
              <a:rPr lang="en-US" sz="1400" spc="-55"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developments.</a:t>
            </a:r>
            <a:endParaRPr lang="en-US" sz="1400" dirty="0">
              <a:latin typeface="Times New Roman" panose="02020603050405020304" pitchFamily="18" charset="0"/>
              <a:cs typeface="Times New Roman" panose="02020603050405020304" pitchFamily="18" charset="0"/>
            </a:endParaRPr>
          </a:p>
          <a:p>
            <a:pPr indent="-228600">
              <a:lnSpc>
                <a:spcPct val="150000"/>
              </a:lnSpc>
              <a:spcBef>
                <a:spcPts val="20"/>
              </a:spcBef>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2700" marR="222885" indent="-228600">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company</a:t>
            </a:r>
            <a:r>
              <a:rPr lang="en-US" sz="1400" spc="-4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possesses</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in-house</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expertise</a:t>
            </a:r>
            <a:r>
              <a:rPr lang="en-US" sz="1400" spc="-3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know</a:t>
            </a:r>
            <a:r>
              <a:rPr lang="en-US" sz="1400" spc="-3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how</a:t>
            </a:r>
            <a:r>
              <a:rPr lang="en-US" sz="1400" spc="-20" dirty="0">
                <a:latin typeface="Times New Roman" panose="02020603050405020304" pitchFamily="18" charset="0"/>
                <a:cs typeface="Times New Roman" panose="02020603050405020304" pitchFamily="18" charset="0"/>
              </a:rPr>
              <a:t> </a:t>
            </a:r>
            <a:r>
              <a:rPr lang="en-US" sz="1400" spc="-25" dirty="0">
                <a:latin typeface="Times New Roman" panose="02020603050405020304" pitchFamily="18" charset="0"/>
                <a:cs typeface="Times New Roman" panose="02020603050405020304" pitchFamily="18" charset="0"/>
              </a:rPr>
              <a:t>to </a:t>
            </a:r>
            <a:r>
              <a:rPr lang="en-US" sz="1400" dirty="0">
                <a:latin typeface="Times New Roman" panose="02020603050405020304" pitchFamily="18" charset="0"/>
                <a:cs typeface="Times New Roman" panose="02020603050405020304" pitchFamily="18" charset="0"/>
              </a:rPr>
              <a:t>progress</a:t>
            </a:r>
            <a:r>
              <a:rPr lang="en-US" sz="1400" spc="-4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Bower</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Hall</a:t>
            </a:r>
            <a:r>
              <a:rPr lang="en-US" sz="1400" spc="-2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from</a:t>
            </a:r>
            <a:r>
              <a:rPr lang="en-US" sz="1400" spc="-2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its</a:t>
            </a:r>
            <a:r>
              <a:rPr lang="en-US" sz="1400" spc="-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current</a:t>
            </a:r>
            <a:r>
              <a:rPr lang="en-US" sz="1400" spc="-20" dirty="0">
                <a:latin typeface="Times New Roman" panose="02020603050405020304" pitchFamily="18" charset="0"/>
                <a:cs typeface="Times New Roman" panose="02020603050405020304" pitchFamily="18" charset="0"/>
              </a:rPr>
              <a:t> facility </a:t>
            </a:r>
            <a:r>
              <a:rPr lang="en-US" sz="1400" dirty="0">
                <a:latin typeface="Times New Roman" panose="02020603050405020304" pitchFamily="18" charset="0"/>
                <a:cs typeface="Times New Roman" panose="02020603050405020304" pitchFamily="18" charset="0"/>
              </a:rPr>
              <a:t>to</a:t>
            </a:r>
            <a:r>
              <a:rPr lang="en-US" sz="1400" spc="-15"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a:t>
            </a:r>
            <a:r>
              <a:rPr lang="en-US" sz="1400" spc="-5" dirty="0">
                <a:latin typeface="Times New Roman" panose="02020603050405020304" pitchFamily="18" charset="0"/>
                <a:cs typeface="Times New Roman" panose="02020603050405020304" pitchFamily="18" charset="0"/>
              </a:rPr>
              <a:t> </a:t>
            </a:r>
            <a:r>
              <a:rPr lang="en-US" sz="1400" spc="-10" dirty="0">
                <a:latin typeface="Times New Roman" panose="02020603050405020304" pitchFamily="18" charset="0"/>
                <a:cs typeface="Times New Roman" panose="02020603050405020304" pitchFamily="18" charset="0"/>
              </a:rPr>
              <a:t>high-end </a:t>
            </a:r>
            <a:r>
              <a:rPr lang="en-US" sz="1400" dirty="0">
                <a:latin typeface="Times New Roman" panose="02020603050405020304" pitchFamily="18" charset="0"/>
                <a:cs typeface="Times New Roman" panose="02020603050405020304" pitchFamily="18" charset="0"/>
              </a:rPr>
              <a:t>operational</a:t>
            </a:r>
            <a:r>
              <a:rPr lang="en-US" sz="1400" spc="-7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quality</a:t>
            </a:r>
            <a:r>
              <a:rPr lang="en-US" sz="1400" spc="-5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Student accommodation complex</a:t>
            </a:r>
            <a:r>
              <a:rPr lang="en-US" sz="1400" spc="-1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4" name="object 4"/>
          <p:cNvPicPr/>
          <p:nvPr/>
        </p:nvPicPr>
        <p:blipFill>
          <a:blip r:embed="rId2" cstate="print"/>
          <a:stretch>
            <a:fillRect/>
          </a:stretch>
        </p:blipFill>
        <p:spPr>
          <a:xfrm>
            <a:off x="9281882" y="2159106"/>
            <a:ext cx="2455588" cy="2519507"/>
          </a:xfrm>
          <a:prstGeom prst="rect">
            <a:avLst/>
          </a:prstGeom>
        </p:spPr>
      </p:pic>
      <p:sp>
        <p:nvSpPr>
          <p:cNvPr id="6" name="object 6"/>
          <p:cNvSpPr txBox="1">
            <a:spLocks noGrp="1"/>
          </p:cNvSpPr>
          <p:nvPr>
            <p:ph type="sldNum" sz="quarter" idx="12"/>
          </p:nvPr>
        </p:nvSpPr>
        <p:spPr>
          <a:xfrm>
            <a:off x="11704320" y="6455664"/>
            <a:ext cx="448056" cy="365125"/>
          </a:xfrm>
          <a:prstGeom prst="rect">
            <a:avLst/>
          </a:prstGeom>
        </p:spPr>
        <p:txBody>
          <a:bodyPr vert="horz" lIns="91440" tIns="45720" rIns="91440" bIns="45720" rtlCol="0" anchor="ctr">
            <a:normAutofit/>
          </a:bodyPr>
          <a:lstStyle/>
          <a:p>
            <a:pPr>
              <a:spcAft>
                <a:spcPts val="600"/>
              </a:spcAft>
            </a:pPr>
            <a:fld id="{81D60167-4931-47E6-BA6A-407CBD079E47}" type="slidenum">
              <a:rPr lang="en-US" sz="1100" spc="-25">
                <a:solidFill>
                  <a:schemeClr val="tx1">
                    <a:lumMod val="50000"/>
                    <a:lumOff val="50000"/>
                  </a:schemeClr>
                </a:solidFill>
              </a:rPr>
              <a:pPr>
                <a:spcAft>
                  <a:spcPts val="600"/>
                </a:spcAft>
              </a:pPr>
              <a:t>18</a:t>
            </a:fld>
            <a:endParaRPr lang="en-US" sz="1100" spc="-25">
              <a:solidFill>
                <a:schemeClr val="tx1">
                  <a:lumMod val="50000"/>
                  <a:lumOff val="50000"/>
                </a:schemeClr>
              </a:solidFill>
            </a:endParaRPr>
          </a:p>
        </p:txBody>
      </p:sp>
      <p:pic>
        <p:nvPicPr>
          <p:cNvPr id="5" name="object 5"/>
          <p:cNvPicPr/>
          <p:nvPr/>
        </p:nvPicPr>
        <p:blipFill>
          <a:blip r:embed="rId3" cstate="print"/>
          <a:stretch>
            <a:fillRect/>
          </a:stretch>
        </p:blipFill>
        <p:spPr>
          <a:xfrm>
            <a:off x="9269690" y="6195527"/>
            <a:ext cx="1295400" cy="4831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43483" y="982980"/>
            <a:ext cx="10403205" cy="5875020"/>
            <a:chOff x="443483" y="982980"/>
            <a:chExt cx="10403205" cy="5875020"/>
          </a:xfrm>
        </p:grpSpPr>
        <p:pic>
          <p:nvPicPr>
            <p:cNvPr id="3" name="object 3"/>
            <p:cNvPicPr/>
            <p:nvPr/>
          </p:nvPicPr>
          <p:blipFill>
            <a:blip r:embed="rId2" cstate="print"/>
            <a:stretch>
              <a:fillRect/>
            </a:stretch>
          </p:blipFill>
          <p:spPr>
            <a:xfrm>
              <a:off x="7595566" y="1014927"/>
              <a:ext cx="3250792" cy="5843072"/>
            </a:xfrm>
            <a:prstGeom prst="rect">
              <a:avLst/>
            </a:prstGeom>
          </p:spPr>
        </p:pic>
        <p:pic>
          <p:nvPicPr>
            <p:cNvPr id="4" name="object 4"/>
            <p:cNvPicPr/>
            <p:nvPr/>
          </p:nvPicPr>
          <p:blipFill>
            <a:blip r:embed="rId3" cstate="print"/>
            <a:stretch>
              <a:fillRect/>
            </a:stretch>
          </p:blipFill>
          <p:spPr>
            <a:xfrm>
              <a:off x="7754112" y="1173480"/>
              <a:ext cx="2735579" cy="5527548"/>
            </a:xfrm>
            <a:prstGeom prst="rect">
              <a:avLst/>
            </a:prstGeom>
          </p:spPr>
        </p:pic>
        <p:pic>
          <p:nvPicPr>
            <p:cNvPr id="5" name="object 5"/>
            <p:cNvPicPr/>
            <p:nvPr/>
          </p:nvPicPr>
          <p:blipFill>
            <a:blip r:embed="rId4" cstate="print"/>
            <a:stretch>
              <a:fillRect/>
            </a:stretch>
          </p:blipFill>
          <p:spPr>
            <a:xfrm>
              <a:off x="443483" y="982980"/>
              <a:ext cx="7549896" cy="5875019"/>
            </a:xfrm>
            <a:prstGeom prst="rect">
              <a:avLst/>
            </a:prstGeom>
          </p:spPr>
        </p:pic>
        <p:pic>
          <p:nvPicPr>
            <p:cNvPr id="6" name="object 6"/>
            <p:cNvPicPr/>
            <p:nvPr/>
          </p:nvPicPr>
          <p:blipFill>
            <a:blip r:embed="rId5" cstate="print"/>
            <a:stretch>
              <a:fillRect/>
            </a:stretch>
          </p:blipFill>
          <p:spPr>
            <a:xfrm>
              <a:off x="638555" y="1178052"/>
              <a:ext cx="6961632" cy="5527548"/>
            </a:xfrm>
            <a:prstGeom prst="rect">
              <a:avLst/>
            </a:prstGeom>
          </p:spPr>
        </p:pic>
      </p:grpSp>
      <p:sp>
        <p:nvSpPr>
          <p:cNvPr id="7" name="object 7"/>
          <p:cNvSpPr txBox="1"/>
          <p:nvPr/>
        </p:nvSpPr>
        <p:spPr>
          <a:xfrm>
            <a:off x="7833486" y="929766"/>
            <a:ext cx="2510155" cy="186690"/>
          </a:xfrm>
          <a:prstGeom prst="rect">
            <a:avLst/>
          </a:prstGeom>
        </p:spPr>
        <p:txBody>
          <a:bodyPr vert="horz" wrap="square" lIns="0" tIns="13335" rIns="0" bIns="0" rtlCol="0">
            <a:spAutoFit/>
          </a:bodyPr>
          <a:lstStyle/>
          <a:p>
            <a:pPr marL="12700">
              <a:lnSpc>
                <a:spcPct val="100000"/>
              </a:lnSpc>
              <a:spcBef>
                <a:spcPts val="105"/>
              </a:spcBef>
            </a:pPr>
            <a:r>
              <a:rPr sz="1050" b="1" dirty="0">
                <a:solidFill>
                  <a:srgbClr val="2E5496"/>
                </a:solidFill>
                <a:latin typeface="Arial"/>
                <a:cs typeface="Arial"/>
              </a:rPr>
              <a:t>Kilronan</a:t>
            </a:r>
            <a:r>
              <a:rPr sz="1050" b="1" spc="-50" dirty="0">
                <a:solidFill>
                  <a:srgbClr val="2E5496"/>
                </a:solidFill>
                <a:latin typeface="Arial"/>
                <a:cs typeface="Arial"/>
              </a:rPr>
              <a:t> </a:t>
            </a:r>
            <a:r>
              <a:rPr sz="1050" b="1" dirty="0">
                <a:solidFill>
                  <a:srgbClr val="2E5496"/>
                </a:solidFill>
                <a:latin typeface="Arial"/>
                <a:cs typeface="Arial"/>
              </a:rPr>
              <a:t>Castle</a:t>
            </a:r>
            <a:r>
              <a:rPr sz="1050" b="1" spc="-20" dirty="0">
                <a:solidFill>
                  <a:srgbClr val="2E5496"/>
                </a:solidFill>
                <a:latin typeface="Arial"/>
                <a:cs typeface="Arial"/>
              </a:rPr>
              <a:t> </a:t>
            </a:r>
            <a:r>
              <a:rPr sz="1050" b="1" dirty="0">
                <a:solidFill>
                  <a:srgbClr val="2E5496"/>
                </a:solidFill>
                <a:latin typeface="Arial"/>
                <a:cs typeface="Arial"/>
              </a:rPr>
              <a:t>Hotel,</a:t>
            </a:r>
            <a:r>
              <a:rPr sz="1050" b="1" spc="-50" dirty="0">
                <a:solidFill>
                  <a:srgbClr val="2E5496"/>
                </a:solidFill>
                <a:latin typeface="Arial"/>
                <a:cs typeface="Arial"/>
              </a:rPr>
              <a:t> </a:t>
            </a:r>
            <a:r>
              <a:rPr sz="1050" b="1" dirty="0">
                <a:solidFill>
                  <a:srgbClr val="2E5496"/>
                </a:solidFill>
                <a:latin typeface="Arial"/>
                <a:cs typeface="Arial"/>
              </a:rPr>
              <a:t>Co.</a:t>
            </a:r>
            <a:r>
              <a:rPr sz="1050" b="1" spc="-30" dirty="0">
                <a:solidFill>
                  <a:srgbClr val="2E5496"/>
                </a:solidFill>
                <a:latin typeface="Arial"/>
                <a:cs typeface="Arial"/>
              </a:rPr>
              <a:t> </a:t>
            </a:r>
            <a:r>
              <a:rPr sz="1050" b="1" spc="-10" dirty="0">
                <a:solidFill>
                  <a:srgbClr val="2E5496"/>
                </a:solidFill>
                <a:latin typeface="Arial"/>
                <a:cs typeface="Arial"/>
              </a:rPr>
              <a:t>Roscommon</a:t>
            </a:r>
            <a:endParaRPr sz="1050">
              <a:latin typeface="Arial"/>
              <a:cs typeface="Arial"/>
            </a:endParaRPr>
          </a:p>
        </p:txBody>
      </p:sp>
      <p:sp>
        <p:nvSpPr>
          <p:cNvPr id="8" name="object 8"/>
          <p:cNvSpPr txBox="1"/>
          <p:nvPr/>
        </p:nvSpPr>
        <p:spPr>
          <a:xfrm>
            <a:off x="717905" y="941959"/>
            <a:ext cx="2377440" cy="186690"/>
          </a:xfrm>
          <a:prstGeom prst="rect">
            <a:avLst/>
          </a:prstGeom>
        </p:spPr>
        <p:txBody>
          <a:bodyPr vert="horz" wrap="square" lIns="0" tIns="13335" rIns="0" bIns="0" rtlCol="0">
            <a:spAutoFit/>
          </a:bodyPr>
          <a:lstStyle/>
          <a:p>
            <a:pPr marL="12700">
              <a:lnSpc>
                <a:spcPct val="100000"/>
              </a:lnSpc>
              <a:spcBef>
                <a:spcPts val="105"/>
              </a:spcBef>
            </a:pPr>
            <a:r>
              <a:rPr sz="1050" b="1" dirty="0">
                <a:solidFill>
                  <a:srgbClr val="2E5496"/>
                </a:solidFill>
                <a:latin typeface="Arial"/>
                <a:cs typeface="Arial"/>
              </a:rPr>
              <a:t>Lough</a:t>
            </a:r>
            <a:r>
              <a:rPr sz="1050" b="1" spc="-55" dirty="0">
                <a:solidFill>
                  <a:srgbClr val="2E5496"/>
                </a:solidFill>
                <a:latin typeface="Arial"/>
                <a:cs typeface="Arial"/>
              </a:rPr>
              <a:t> </a:t>
            </a:r>
            <a:r>
              <a:rPr sz="1050" b="1" dirty="0">
                <a:solidFill>
                  <a:srgbClr val="2E5496"/>
                </a:solidFill>
                <a:latin typeface="Arial"/>
                <a:cs typeface="Arial"/>
              </a:rPr>
              <a:t>Rynn</a:t>
            </a:r>
            <a:r>
              <a:rPr sz="1050" b="1" spc="-20" dirty="0">
                <a:solidFill>
                  <a:srgbClr val="2E5496"/>
                </a:solidFill>
                <a:latin typeface="Arial"/>
                <a:cs typeface="Arial"/>
              </a:rPr>
              <a:t> </a:t>
            </a:r>
            <a:r>
              <a:rPr sz="1050" b="1" dirty="0">
                <a:solidFill>
                  <a:srgbClr val="2E5496"/>
                </a:solidFill>
                <a:latin typeface="Arial"/>
                <a:cs typeface="Arial"/>
              </a:rPr>
              <a:t>Castle</a:t>
            </a:r>
            <a:r>
              <a:rPr sz="1050" b="1" spc="-15" dirty="0">
                <a:solidFill>
                  <a:srgbClr val="2E5496"/>
                </a:solidFill>
                <a:latin typeface="Arial"/>
                <a:cs typeface="Arial"/>
              </a:rPr>
              <a:t> </a:t>
            </a:r>
            <a:r>
              <a:rPr sz="1050" b="1" dirty="0">
                <a:solidFill>
                  <a:srgbClr val="2E5496"/>
                </a:solidFill>
                <a:latin typeface="Arial"/>
                <a:cs typeface="Arial"/>
              </a:rPr>
              <a:t>Hotel,</a:t>
            </a:r>
            <a:r>
              <a:rPr sz="1050" b="1" spc="-45" dirty="0">
                <a:solidFill>
                  <a:srgbClr val="2E5496"/>
                </a:solidFill>
                <a:latin typeface="Arial"/>
                <a:cs typeface="Arial"/>
              </a:rPr>
              <a:t> </a:t>
            </a:r>
            <a:r>
              <a:rPr sz="1050" b="1" dirty="0">
                <a:solidFill>
                  <a:srgbClr val="2E5496"/>
                </a:solidFill>
                <a:latin typeface="Arial"/>
                <a:cs typeface="Arial"/>
              </a:rPr>
              <a:t>Co.</a:t>
            </a:r>
            <a:r>
              <a:rPr sz="1050" b="1" spc="-30" dirty="0">
                <a:solidFill>
                  <a:srgbClr val="2E5496"/>
                </a:solidFill>
                <a:latin typeface="Arial"/>
                <a:cs typeface="Arial"/>
              </a:rPr>
              <a:t> </a:t>
            </a:r>
            <a:r>
              <a:rPr sz="1050" b="1" spc="-10" dirty="0">
                <a:solidFill>
                  <a:srgbClr val="2E5496"/>
                </a:solidFill>
                <a:latin typeface="Arial"/>
                <a:cs typeface="Arial"/>
              </a:rPr>
              <a:t>Leitrim</a:t>
            </a:r>
            <a:endParaRPr sz="1050">
              <a:latin typeface="Arial"/>
              <a:cs typeface="Arial"/>
            </a:endParaRPr>
          </a:p>
        </p:txBody>
      </p:sp>
      <p:grpSp>
        <p:nvGrpSpPr>
          <p:cNvPr id="9" name="object 9"/>
          <p:cNvGrpSpPr/>
          <p:nvPr/>
        </p:nvGrpSpPr>
        <p:grpSpPr>
          <a:xfrm>
            <a:off x="559308" y="592836"/>
            <a:ext cx="11442700" cy="6212205"/>
            <a:chOff x="559308" y="592836"/>
            <a:chExt cx="11442700" cy="6212205"/>
          </a:xfrm>
        </p:grpSpPr>
        <p:pic>
          <p:nvPicPr>
            <p:cNvPr id="10" name="object 10"/>
            <p:cNvPicPr/>
            <p:nvPr/>
          </p:nvPicPr>
          <p:blipFill>
            <a:blip r:embed="rId6" cstate="print"/>
            <a:stretch>
              <a:fillRect/>
            </a:stretch>
          </p:blipFill>
          <p:spPr>
            <a:xfrm>
              <a:off x="10642091" y="592836"/>
              <a:ext cx="1056131" cy="1287780"/>
            </a:xfrm>
            <a:prstGeom prst="rect">
              <a:avLst/>
            </a:prstGeom>
          </p:spPr>
        </p:pic>
        <p:pic>
          <p:nvPicPr>
            <p:cNvPr id="11" name="object 11"/>
            <p:cNvPicPr/>
            <p:nvPr/>
          </p:nvPicPr>
          <p:blipFill>
            <a:blip r:embed="rId7" cstate="print"/>
            <a:stretch>
              <a:fillRect/>
            </a:stretch>
          </p:blipFill>
          <p:spPr>
            <a:xfrm>
              <a:off x="10706100" y="5836920"/>
              <a:ext cx="1295400" cy="483108"/>
            </a:xfrm>
            <a:prstGeom prst="rect">
              <a:avLst/>
            </a:prstGeom>
          </p:spPr>
        </p:pic>
        <p:pic>
          <p:nvPicPr>
            <p:cNvPr id="12" name="object 12"/>
            <p:cNvPicPr/>
            <p:nvPr/>
          </p:nvPicPr>
          <p:blipFill>
            <a:blip r:embed="rId8" cstate="print"/>
            <a:stretch>
              <a:fillRect/>
            </a:stretch>
          </p:blipFill>
          <p:spPr>
            <a:xfrm>
              <a:off x="559308" y="1139950"/>
              <a:ext cx="3966972" cy="5664708"/>
            </a:xfrm>
            <a:prstGeom prst="rect">
              <a:avLst/>
            </a:prstGeom>
          </p:spPr>
        </p:pic>
        <p:pic>
          <p:nvPicPr>
            <p:cNvPr id="13" name="object 13"/>
            <p:cNvPicPr/>
            <p:nvPr/>
          </p:nvPicPr>
          <p:blipFill>
            <a:blip r:embed="rId9" cstate="print"/>
            <a:stretch>
              <a:fillRect/>
            </a:stretch>
          </p:blipFill>
          <p:spPr>
            <a:xfrm>
              <a:off x="7728203" y="1182623"/>
              <a:ext cx="2735579" cy="3805428"/>
            </a:xfrm>
            <a:prstGeom prst="rect">
              <a:avLst/>
            </a:prstGeom>
          </p:spPr>
        </p:pic>
        <p:pic>
          <p:nvPicPr>
            <p:cNvPr id="14" name="object 14"/>
            <p:cNvPicPr/>
            <p:nvPr/>
          </p:nvPicPr>
          <p:blipFill>
            <a:blip r:embed="rId10" cstate="print"/>
            <a:stretch>
              <a:fillRect/>
            </a:stretch>
          </p:blipFill>
          <p:spPr>
            <a:xfrm>
              <a:off x="7696200" y="4943854"/>
              <a:ext cx="2727959" cy="1790700"/>
            </a:xfrm>
            <a:prstGeom prst="rect">
              <a:avLst/>
            </a:prstGeom>
          </p:spPr>
        </p:pic>
        <p:pic>
          <p:nvPicPr>
            <p:cNvPr id="15" name="object 15"/>
            <p:cNvPicPr/>
            <p:nvPr/>
          </p:nvPicPr>
          <p:blipFill>
            <a:blip r:embed="rId11" cstate="print"/>
            <a:stretch>
              <a:fillRect/>
            </a:stretch>
          </p:blipFill>
          <p:spPr>
            <a:xfrm>
              <a:off x="4366260" y="1182623"/>
              <a:ext cx="3218688" cy="3456431"/>
            </a:xfrm>
            <a:prstGeom prst="rect">
              <a:avLst/>
            </a:prstGeom>
          </p:spPr>
        </p:pic>
        <p:pic>
          <p:nvPicPr>
            <p:cNvPr id="16" name="object 16"/>
            <p:cNvPicPr/>
            <p:nvPr/>
          </p:nvPicPr>
          <p:blipFill>
            <a:blip r:embed="rId12" cstate="print"/>
            <a:stretch>
              <a:fillRect/>
            </a:stretch>
          </p:blipFill>
          <p:spPr>
            <a:xfrm>
              <a:off x="4366260" y="4558283"/>
              <a:ext cx="3218688" cy="2177796"/>
            </a:xfrm>
            <a:prstGeom prst="rect">
              <a:avLst/>
            </a:prstGeom>
          </p:spPr>
        </p:pic>
      </p:grpSp>
      <p:sp>
        <p:nvSpPr>
          <p:cNvPr id="17" name="object 17"/>
          <p:cNvSpPr txBox="1">
            <a:spLocks noGrp="1"/>
          </p:cNvSpPr>
          <p:nvPr>
            <p:ph type="sldNum" sz="quarter" idx="12"/>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28" y="1179912"/>
            <a:ext cx="2910529" cy="689291"/>
          </a:xfrm>
          <a:prstGeom prst="rect">
            <a:avLst/>
          </a:prstGeom>
        </p:spPr>
        <p:txBody>
          <a:bodyPr vert="horz" wrap="square" lIns="0" tIns="12065" rIns="0" bIns="0" rtlCol="0" anchor="ctr">
            <a:spAutoFit/>
          </a:bodyPr>
          <a:lstStyle/>
          <a:p>
            <a:pPr marL="12700">
              <a:lnSpc>
                <a:spcPct val="100000"/>
              </a:lnSpc>
              <a:spcBef>
                <a:spcPts val="95"/>
              </a:spcBef>
            </a:pPr>
            <a:r>
              <a:rPr spc="-11" dirty="0"/>
              <a:t>Contents</a:t>
            </a:r>
          </a:p>
        </p:txBody>
      </p:sp>
      <p:sp>
        <p:nvSpPr>
          <p:cNvPr id="22" name="object 22"/>
          <p:cNvSpPr txBox="1">
            <a:spLocks noGrp="1"/>
          </p:cNvSpPr>
          <p:nvPr>
            <p:ph type="sldNum" sz="quarter" idx="12"/>
          </p:nvPr>
        </p:nvSpPr>
        <p:spPr>
          <a:prstGeom prst="rect">
            <a:avLst/>
          </a:prstGeom>
        </p:spPr>
        <p:txBody>
          <a:bodyPr vert="horz" wrap="square" lIns="0" tIns="0" rIns="0" bIns="0" rtlCol="0" anchor="ctr">
            <a:spAutoFit/>
          </a:bodyPr>
          <a:lstStyle/>
          <a:p>
            <a:pPr marL="38099">
              <a:lnSpc>
                <a:spcPts val="1240"/>
              </a:lnSpc>
            </a:pPr>
            <a:fld id="{81D60167-4931-47E6-BA6A-407CBD079E47}" type="slidenum">
              <a:rPr spc="-25" dirty="0"/>
              <a:pPr marL="38099">
                <a:lnSpc>
                  <a:spcPts val="1240"/>
                </a:lnSpc>
              </a:pPr>
              <a:t>2</a:t>
            </a:fld>
            <a:endParaRPr spc="-25" dirty="0"/>
          </a:p>
        </p:txBody>
      </p:sp>
      <p:sp>
        <p:nvSpPr>
          <p:cNvPr id="3" name="object 3"/>
          <p:cNvSpPr txBox="1"/>
          <p:nvPr/>
        </p:nvSpPr>
        <p:spPr>
          <a:xfrm>
            <a:off x="986128" y="2159001"/>
            <a:ext cx="1573531" cy="259045"/>
          </a:xfrm>
          <a:prstGeom prst="rect">
            <a:avLst/>
          </a:prstGeom>
        </p:spPr>
        <p:txBody>
          <a:bodyPr vert="horz" wrap="square" lIns="0" tIns="12700" rIns="0" bIns="0" rtlCol="0">
            <a:spAutoFit/>
          </a:bodyPr>
          <a:lstStyle/>
          <a:p>
            <a:pPr marL="12700">
              <a:spcBef>
                <a:spcPts val="100"/>
              </a:spcBef>
            </a:pPr>
            <a:r>
              <a:rPr sz="1600" spc="-11" dirty="0">
                <a:latin typeface="Times New Roman" panose="02020603050405020304" pitchFamily="18" charset="0"/>
                <a:cs typeface="Times New Roman" panose="02020603050405020304" pitchFamily="18" charset="0"/>
              </a:rPr>
              <a:t>Introduction</a:t>
            </a:r>
            <a:endParaRPr sz="1200" dirty="0">
              <a:latin typeface="Times New Roman" panose="02020603050405020304" pitchFamily="18" charset="0"/>
              <a:cs typeface="Times New Roman" panose="02020603050405020304" pitchFamily="18" charset="0"/>
            </a:endParaRPr>
          </a:p>
        </p:txBody>
      </p:sp>
      <p:sp>
        <p:nvSpPr>
          <p:cNvPr id="4" name="object 4"/>
          <p:cNvSpPr txBox="1"/>
          <p:nvPr/>
        </p:nvSpPr>
        <p:spPr>
          <a:xfrm>
            <a:off x="4644392" y="2159002"/>
            <a:ext cx="110489" cy="197490"/>
          </a:xfrm>
          <a:prstGeom prst="rect">
            <a:avLst/>
          </a:prstGeom>
        </p:spPr>
        <p:txBody>
          <a:bodyPr vert="horz" wrap="square" lIns="0" tIns="12700" rIns="0" bIns="0" rtlCol="0">
            <a:spAutoFit/>
          </a:bodyPr>
          <a:lstStyle/>
          <a:p>
            <a:pPr marL="12700">
              <a:spcBef>
                <a:spcPts val="100"/>
              </a:spcBef>
            </a:pPr>
            <a:r>
              <a:rPr sz="1200" spc="-5" dirty="0">
                <a:latin typeface="Arial"/>
                <a:cs typeface="Arial"/>
              </a:rPr>
              <a:t>3</a:t>
            </a:r>
            <a:endParaRPr sz="1200">
              <a:latin typeface="Arial"/>
              <a:cs typeface="Arial"/>
            </a:endParaRPr>
          </a:p>
        </p:txBody>
      </p:sp>
      <p:sp>
        <p:nvSpPr>
          <p:cNvPr id="5" name="object 5"/>
          <p:cNvSpPr txBox="1"/>
          <p:nvPr/>
        </p:nvSpPr>
        <p:spPr>
          <a:xfrm>
            <a:off x="986130" y="2524759"/>
            <a:ext cx="918871" cy="259045"/>
          </a:xfrm>
          <a:prstGeom prst="rect">
            <a:avLst/>
          </a:prstGeom>
        </p:spPr>
        <p:txBody>
          <a:bodyPr vert="horz" wrap="square" lIns="0" tIns="12700" rIns="0" bIns="0" rtlCol="0">
            <a:spAutoFit/>
          </a:bodyPr>
          <a:lstStyle/>
          <a:p>
            <a:pPr marL="12700">
              <a:spcBef>
                <a:spcPts val="100"/>
              </a:spcBef>
            </a:pPr>
            <a:r>
              <a:rPr sz="1600" spc="-11" dirty="0">
                <a:latin typeface="Times New Roman" panose="02020603050405020304" pitchFamily="18" charset="0"/>
                <a:cs typeface="Times New Roman" panose="02020603050405020304" pitchFamily="18" charset="0"/>
              </a:rPr>
              <a:t>History</a:t>
            </a:r>
            <a:endParaRPr sz="1200" dirty="0">
              <a:latin typeface="Times New Roman" panose="02020603050405020304" pitchFamily="18" charset="0"/>
              <a:cs typeface="Times New Roman" panose="02020603050405020304" pitchFamily="18" charset="0"/>
            </a:endParaRPr>
          </a:p>
        </p:txBody>
      </p:sp>
      <p:sp>
        <p:nvSpPr>
          <p:cNvPr id="6" name="object 6"/>
          <p:cNvSpPr txBox="1"/>
          <p:nvPr/>
        </p:nvSpPr>
        <p:spPr>
          <a:xfrm>
            <a:off x="4644392" y="2524760"/>
            <a:ext cx="110489" cy="197490"/>
          </a:xfrm>
          <a:prstGeom prst="rect">
            <a:avLst/>
          </a:prstGeom>
        </p:spPr>
        <p:txBody>
          <a:bodyPr vert="horz" wrap="square" lIns="0" tIns="12700" rIns="0" bIns="0" rtlCol="0">
            <a:spAutoFit/>
          </a:bodyPr>
          <a:lstStyle/>
          <a:p>
            <a:pPr marL="12700">
              <a:spcBef>
                <a:spcPts val="100"/>
              </a:spcBef>
            </a:pPr>
            <a:r>
              <a:rPr sz="1200" spc="-5" dirty="0">
                <a:latin typeface="Arial"/>
                <a:cs typeface="Arial"/>
              </a:rPr>
              <a:t>4</a:t>
            </a:r>
            <a:endParaRPr sz="1200">
              <a:latin typeface="Arial"/>
              <a:cs typeface="Arial"/>
            </a:endParaRPr>
          </a:p>
        </p:txBody>
      </p:sp>
      <p:sp>
        <p:nvSpPr>
          <p:cNvPr id="7" name="object 7"/>
          <p:cNvSpPr txBox="1"/>
          <p:nvPr/>
        </p:nvSpPr>
        <p:spPr>
          <a:xfrm>
            <a:off x="986130" y="2890521"/>
            <a:ext cx="1985671" cy="259045"/>
          </a:xfrm>
          <a:prstGeom prst="rect">
            <a:avLst/>
          </a:prstGeom>
        </p:spPr>
        <p:txBody>
          <a:bodyPr vert="horz" wrap="square" lIns="0" tIns="12700" rIns="0" bIns="0" rtlCol="0">
            <a:spAutoFit/>
          </a:bodyPr>
          <a:lstStyle/>
          <a:p>
            <a:pPr marL="12700">
              <a:spcBef>
                <a:spcPts val="100"/>
              </a:spcBef>
            </a:pPr>
            <a:r>
              <a:rPr sz="1600" spc="-11" dirty="0">
                <a:latin typeface="Times New Roman" panose="02020603050405020304" pitchFamily="18" charset="0"/>
                <a:cs typeface="Times New Roman" panose="02020603050405020304" pitchFamily="18" charset="0"/>
              </a:rPr>
              <a:t>Company</a:t>
            </a:r>
            <a:r>
              <a:rPr sz="1600" spc="-20" dirty="0">
                <a:latin typeface="Times New Roman" panose="02020603050405020304" pitchFamily="18" charset="0"/>
                <a:cs typeface="Times New Roman" panose="02020603050405020304" pitchFamily="18" charset="0"/>
              </a:rPr>
              <a:t> </a:t>
            </a:r>
            <a:r>
              <a:rPr sz="1600" spc="-11" dirty="0">
                <a:latin typeface="Times New Roman" panose="02020603050405020304" pitchFamily="18" charset="0"/>
                <a:cs typeface="Times New Roman" panose="02020603050405020304" pitchFamily="18" charset="0"/>
              </a:rPr>
              <a:t>Background</a:t>
            </a:r>
            <a:endParaRPr sz="1600" dirty="0">
              <a:latin typeface="Times New Roman" panose="02020603050405020304" pitchFamily="18" charset="0"/>
              <a:cs typeface="Times New Roman" panose="02020603050405020304" pitchFamily="18" charset="0"/>
            </a:endParaRPr>
          </a:p>
        </p:txBody>
      </p:sp>
      <p:sp>
        <p:nvSpPr>
          <p:cNvPr id="8" name="object 8"/>
          <p:cNvSpPr txBox="1"/>
          <p:nvPr/>
        </p:nvSpPr>
        <p:spPr>
          <a:xfrm>
            <a:off x="4644392" y="2890522"/>
            <a:ext cx="110489" cy="197490"/>
          </a:xfrm>
          <a:prstGeom prst="rect">
            <a:avLst/>
          </a:prstGeom>
        </p:spPr>
        <p:txBody>
          <a:bodyPr vert="horz" wrap="square" lIns="0" tIns="12700" rIns="0" bIns="0" rtlCol="0">
            <a:spAutoFit/>
          </a:bodyPr>
          <a:lstStyle/>
          <a:p>
            <a:pPr marL="12700">
              <a:spcBef>
                <a:spcPts val="100"/>
              </a:spcBef>
            </a:pPr>
            <a:r>
              <a:rPr sz="1200" spc="-5" dirty="0">
                <a:latin typeface="Arial"/>
                <a:cs typeface="Arial"/>
              </a:rPr>
              <a:t>5</a:t>
            </a:r>
            <a:endParaRPr sz="1200">
              <a:latin typeface="Arial"/>
              <a:cs typeface="Arial"/>
            </a:endParaRPr>
          </a:p>
        </p:txBody>
      </p:sp>
      <p:sp>
        <p:nvSpPr>
          <p:cNvPr id="9" name="object 9"/>
          <p:cNvSpPr txBox="1"/>
          <p:nvPr/>
        </p:nvSpPr>
        <p:spPr>
          <a:xfrm>
            <a:off x="986130" y="3256279"/>
            <a:ext cx="1833271" cy="259045"/>
          </a:xfrm>
          <a:prstGeom prst="rect">
            <a:avLst/>
          </a:prstGeom>
        </p:spPr>
        <p:txBody>
          <a:bodyPr vert="horz" wrap="square" lIns="0" tIns="12700" rIns="0" bIns="0" rtlCol="0">
            <a:spAutoFit/>
          </a:bodyPr>
          <a:lstStyle/>
          <a:p>
            <a:pPr marL="12700">
              <a:spcBef>
                <a:spcPts val="100"/>
              </a:spcBef>
            </a:pPr>
            <a:r>
              <a:rPr sz="1600" dirty="0">
                <a:latin typeface="Times New Roman" panose="02020603050405020304" pitchFamily="18" charset="0"/>
                <a:cs typeface="Times New Roman" panose="02020603050405020304" pitchFamily="18" charset="0"/>
              </a:rPr>
              <a:t>Location</a:t>
            </a:r>
            <a:r>
              <a:rPr sz="1600" spc="-51"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of</a:t>
            </a:r>
            <a:r>
              <a:rPr sz="1600" spc="-11" dirty="0">
                <a:latin typeface="Times New Roman" panose="02020603050405020304" pitchFamily="18" charset="0"/>
                <a:cs typeface="Times New Roman" panose="02020603050405020304" pitchFamily="18" charset="0"/>
              </a:rPr>
              <a:t> Property</a:t>
            </a:r>
            <a:endParaRPr sz="1600" dirty="0">
              <a:latin typeface="Times New Roman" panose="02020603050405020304" pitchFamily="18" charset="0"/>
              <a:cs typeface="Times New Roman" panose="02020603050405020304" pitchFamily="18" charset="0"/>
            </a:endParaRPr>
          </a:p>
        </p:txBody>
      </p:sp>
      <p:sp>
        <p:nvSpPr>
          <p:cNvPr id="10" name="object 10"/>
          <p:cNvSpPr txBox="1"/>
          <p:nvPr/>
        </p:nvSpPr>
        <p:spPr>
          <a:xfrm>
            <a:off x="4644392" y="3256280"/>
            <a:ext cx="110489" cy="197490"/>
          </a:xfrm>
          <a:prstGeom prst="rect">
            <a:avLst/>
          </a:prstGeom>
        </p:spPr>
        <p:txBody>
          <a:bodyPr vert="horz" wrap="square" lIns="0" tIns="12700" rIns="0" bIns="0" rtlCol="0">
            <a:spAutoFit/>
          </a:bodyPr>
          <a:lstStyle/>
          <a:p>
            <a:pPr marL="12700">
              <a:spcBef>
                <a:spcPts val="100"/>
              </a:spcBef>
            </a:pPr>
            <a:r>
              <a:rPr sz="1200" spc="-5" dirty="0">
                <a:latin typeface="Arial"/>
                <a:cs typeface="Arial"/>
              </a:rPr>
              <a:t>6</a:t>
            </a:r>
            <a:endParaRPr sz="1200">
              <a:latin typeface="Arial"/>
              <a:cs typeface="Arial"/>
            </a:endParaRPr>
          </a:p>
        </p:txBody>
      </p:sp>
      <p:sp>
        <p:nvSpPr>
          <p:cNvPr id="11" name="object 11"/>
          <p:cNvSpPr txBox="1"/>
          <p:nvPr/>
        </p:nvSpPr>
        <p:spPr>
          <a:xfrm>
            <a:off x="986130" y="3621735"/>
            <a:ext cx="1985671" cy="259045"/>
          </a:xfrm>
          <a:prstGeom prst="rect">
            <a:avLst/>
          </a:prstGeom>
        </p:spPr>
        <p:txBody>
          <a:bodyPr vert="horz" wrap="square" lIns="0" tIns="12700" rIns="0" bIns="0" rtlCol="0">
            <a:spAutoFit/>
          </a:bodyPr>
          <a:lstStyle/>
          <a:p>
            <a:pPr marL="12700">
              <a:spcBef>
                <a:spcPts val="100"/>
              </a:spcBef>
            </a:pPr>
            <a:r>
              <a:rPr sz="1600" dirty="0">
                <a:latin typeface="Times New Roman" panose="02020603050405020304" pitchFamily="18" charset="0"/>
                <a:cs typeface="Times New Roman" panose="02020603050405020304" pitchFamily="18" charset="0"/>
              </a:rPr>
              <a:t>Description</a:t>
            </a:r>
            <a:r>
              <a:rPr sz="1600" spc="-71"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of</a:t>
            </a:r>
            <a:r>
              <a:rPr sz="1600" spc="-31" dirty="0">
                <a:latin typeface="Times New Roman" panose="02020603050405020304" pitchFamily="18" charset="0"/>
                <a:cs typeface="Times New Roman" panose="02020603050405020304" pitchFamily="18" charset="0"/>
              </a:rPr>
              <a:t> </a:t>
            </a:r>
            <a:r>
              <a:rPr sz="1600" spc="-11" dirty="0">
                <a:latin typeface="Times New Roman" panose="02020603050405020304" pitchFamily="18" charset="0"/>
                <a:cs typeface="Times New Roman" panose="02020603050405020304" pitchFamily="18" charset="0"/>
              </a:rPr>
              <a:t>Property</a:t>
            </a:r>
            <a:endParaRPr sz="1600" dirty="0">
              <a:latin typeface="Times New Roman" panose="02020603050405020304" pitchFamily="18" charset="0"/>
              <a:cs typeface="Times New Roman" panose="02020603050405020304" pitchFamily="18" charset="0"/>
            </a:endParaRPr>
          </a:p>
        </p:txBody>
      </p:sp>
      <p:sp>
        <p:nvSpPr>
          <p:cNvPr id="12" name="object 12"/>
          <p:cNvSpPr txBox="1"/>
          <p:nvPr/>
        </p:nvSpPr>
        <p:spPr>
          <a:xfrm>
            <a:off x="4644392" y="3621736"/>
            <a:ext cx="110489" cy="197490"/>
          </a:xfrm>
          <a:prstGeom prst="rect">
            <a:avLst/>
          </a:prstGeom>
        </p:spPr>
        <p:txBody>
          <a:bodyPr vert="horz" wrap="square" lIns="0" tIns="12700" rIns="0" bIns="0" rtlCol="0">
            <a:spAutoFit/>
          </a:bodyPr>
          <a:lstStyle/>
          <a:p>
            <a:pPr marL="12700">
              <a:spcBef>
                <a:spcPts val="100"/>
              </a:spcBef>
            </a:pPr>
            <a:r>
              <a:rPr sz="1200" dirty="0">
                <a:latin typeface="Arial"/>
                <a:cs typeface="Arial"/>
              </a:rPr>
              <a:t>7</a:t>
            </a:r>
            <a:endParaRPr sz="1200">
              <a:latin typeface="Arial"/>
              <a:cs typeface="Arial"/>
            </a:endParaRPr>
          </a:p>
        </p:txBody>
      </p:sp>
      <p:sp>
        <p:nvSpPr>
          <p:cNvPr id="13" name="object 13"/>
          <p:cNvSpPr txBox="1"/>
          <p:nvPr/>
        </p:nvSpPr>
        <p:spPr>
          <a:xfrm>
            <a:off x="986130" y="3988054"/>
            <a:ext cx="1833271" cy="259045"/>
          </a:xfrm>
          <a:prstGeom prst="rect">
            <a:avLst/>
          </a:prstGeom>
        </p:spPr>
        <p:txBody>
          <a:bodyPr vert="horz" wrap="square" lIns="0" tIns="12700" rIns="0" bIns="0" rtlCol="0">
            <a:spAutoFit/>
          </a:bodyPr>
          <a:lstStyle/>
          <a:p>
            <a:pPr marL="12700">
              <a:spcBef>
                <a:spcPts val="100"/>
              </a:spcBef>
            </a:pPr>
            <a:r>
              <a:rPr lang="en-IE" sz="1600" spc="-11" dirty="0">
                <a:latin typeface="Times New Roman" panose="02020603050405020304" pitchFamily="18" charset="0"/>
                <a:cs typeface="Times New Roman" panose="02020603050405020304" pitchFamily="18" charset="0"/>
              </a:rPr>
              <a:t>What's included</a:t>
            </a:r>
            <a:endParaRPr sz="1600" dirty="0">
              <a:latin typeface="Times New Roman" panose="02020603050405020304" pitchFamily="18" charset="0"/>
              <a:cs typeface="Times New Roman" panose="02020603050405020304" pitchFamily="18" charset="0"/>
            </a:endParaRPr>
          </a:p>
        </p:txBody>
      </p:sp>
      <p:sp>
        <p:nvSpPr>
          <p:cNvPr id="14" name="object 14"/>
          <p:cNvSpPr txBox="1"/>
          <p:nvPr/>
        </p:nvSpPr>
        <p:spPr>
          <a:xfrm>
            <a:off x="4601526" y="3988055"/>
            <a:ext cx="196215" cy="197490"/>
          </a:xfrm>
          <a:prstGeom prst="rect">
            <a:avLst/>
          </a:prstGeom>
        </p:spPr>
        <p:txBody>
          <a:bodyPr vert="horz" wrap="square" lIns="0" tIns="12700" rIns="0" bIns="0" rtlCol="0">
            <a:spAutoFit/>
          </a:bodyPr>
          <a:lstStyle/>
          <a:p>
            <a:pPr marL="12700">
              <a:spcBef>
                <a:spcPts val="100"/>
              </a:spcBef>
            </a:pPr>
            <a:r>
              <a:rPr lang="en-IE" sz="1200" spc="-5" dirty="0">
                <a:latin typeface="Arial"/>
                <a:cs typeface="Arial"/>
              </a:rPr>
              <a:t>10</a:t>
            </a:r>
          </a:p>
        </p:txBody>
      </p:sp>
      <p:sp>
        <p:nvSpPr>
          <p:cNvPr id="16" name="object 16"/>
          <p:cNvSpPr txBox="1"/>
          <p:nvPr/>
        </p:nvSpPr>
        <p:spPr>
          <a:xfrm>
            <a:off x="986125" y="5448930"/>
            <a:ext cx="1680875" cy="259045"/>
          </a:xfrm>
          <a:prstGeom prst="rect">
            <a:avLst/>
          </a:prstGeom>
        </p:spPr>
        <p:txBody>
          <a:bodyPr vert="horz" wrap="square" lIns="0" tIns="12700" rIns="0" bIns="0" rtlCol="0">
            <a:spAutoFit/>
          </a:bodyPr>
          <a:lstStyle/>
          <a:p>
            <a:pPr marL="12700">
              <a:spcBef>
                <a:spcPts val="100"/>
              </a:spcBef>
            </a:pPr>
            <a:r>
              <a:rPr lang="en-IE" sz="1600" dirty="0">
                <a:latin typeface="Times New Roman" panose="02020603050405020304" pitchFamily="18" charset="0"/>
                <a:cs typeface="Times New Roman" panose="02020603050405020304" pitchFamily="18" charset="0"/>
              </a:rPr>
              <a:t>Floor Plans</a:t>
            </a:r>
          </a:p>
        </p:txBody>
      </p:sp>
      <p:sp>
        <p:nvSpPr>
          <p:cNvPr id="17" name="object 17"/>
          <p:cNvSpPr txBox="1"/>
          <p:nvPr/>
        </p:nvSpPr>
        <p:spPr>
          <a:xfrm>
            <a:off x="4601526" y="5066981"/>
            <a:ext cx="196215" cy="197490"/>
          </a:xfrm>
          <a:prstGeom prst="rect">
            <a:avLst/>
          </a:prstGeom>
        </p:spPr>
        <p:txBody>
          <a:bodyPr vert="horz" wrap="square" lIns="0" tIns="12700" rIns="0" bIns="0" rtlCol="0">
            <a:spAutoFit/>
          </a:bodyPr>
          <a:lstStyle/>
          <a:p>
            <a:pPr marL="12700">
              <a:spcBef>
                <a:spcPts val="100"/>
              </a:spcBef>
            </a:pPr>
            <a:r>
              <a:rPr sz="1200" spc="-25" dirty="0">
                <a:latin typeface="Arial"/>
                <a:cs typeface="Arial"/>
              </a:rPr>
              <a:t>1</a:t>
            </a:r>
            <a:r>
              <a:rPr lang="en-IE" sz="1200" spc="-25" dirty="0">
                <a:latin typeface="Arial"/>
                <a:cs typeface="Arial"/>
              </a:rPr>
              <a:t>3</a:t>
            </a:r>
            <a:endParaRPr sz="1200" dirty="0">
              <a:latin typeface="Arial"/>
              <a:cs typeface="Arial"/>
            </a:endParaRPr>
          </a:p>
        </p:txBody>
      </p:sp>
      <p:grpSp>
        <p:nvGrpSpPr>
          <p:cNvPr id="18" name="object 18"/>
          <p:cNvGrpSpPr/>
          <p:nvPr/>
        </p:nvGrpSpPr>
        <p:grpSpPr>
          <a:xfrm>
            <a:off x="5715000" y="592836"/>
            <a:ext cx="5983605" cy="4419600"/>
            <a:chOff x="5715000" y="592836"/>
            <a:chExt cx="5983605" cy="4419600"/>
          </a:xfrm>
        </p:grpSpPr>
        <p:pic>
          <p:nvPicPr>
            <p:cNvPr id="19" name="object 19"/>
            <p:cNvPicPr/>
            <p:nvPr/>
          </p:nvPicPr>
          <p:blipFill>
            <a:blip r:embed="rId2" cstate="print"/>
            <a:stretch>
              <a:fillRect/>
            </a:stretch>
          </p:blipFill>
          <p:spPr>
            <a:xfrm>
              <a:off x="10642091" y="592836"/>
              <a:ext cx="1056131" cy="1287780"/>
            </a:xfrm>
            <a:prstGeom prst="rect">
              <a:avLst/>
            </a:prstGeom>
          </p:spPr>
        </p:pic>
        <p:pic>
          <p:nvPicPr>
            <p:cNvPr id="20" name="object 20"/>
            <p:cNvPicPr/>
            <p:nvPr/>
          </p:nvPicPr>
          <p:blipFill>
            <a:blip r:embed="rId3" cstate="print"/>
            <a:stretch>
              <a:fillRect/>
            </a:stretch>
          </p:blipFill>
          <p:spPr>
            <a:xfrm>
              <a:off x="5715000" y="1866900"/>
              <a:ext cx="4981956" cy="3145536"/>
            </a:xfrm>
            <a:prstGeom prst="rect">
              <a:avLst/>
            </a:prstGeom>
          </p:spPr>
        </p:pic>
      </p:grpSp>
      <p:pic>
        <p:nvPicPr>
          <p:cNvPr id="21" name="object 21"/>
          <p:cNvPicPr/>
          <p:nvPr/>
        </p:nvPicPr>
        <p:blipFill>
          <a:blip r:embed="rId4" cstate="print"/>
          <a:stretch>
            <a:fillRect/>
          </a:stretch>
        </p:blipFill>
        <p:spPr>
          <a:xfrm>
            <a:off x="5448300" y="6266359"/>
            <a:ext cx="1295400" cy="483108"/>
          </a:xfrm>
          <a:prstGeom prst="rect">
            <a:avLst/>
          </a:prstGeom>
        </p:spPr>
      </p:pic>
      <p:sp>
        <p:nvSpPr>
          <p:cNvPr id="23" name="object 13">
            <a:extLst>
              <a:ext uri="{FF2B5EF4-FFF2-40B4-BE49-F238E27FC236}">
                <a16:creationId xmlns:a16="http://schemas.microsoft.com/office/drawing/2014/main" id="{DAC4BD11-34C0-E5B1-A1BD-E1E672E1C475}"/>
              </a:ext>
            </a:extLst>
          </p:cNvPr>
          <p:cNvSpPr txBox="1"/>
          <p:nvPr/>
        </p:nvSpPr>
        <p:spPr>
          <a:xfrm>
            <a:off x="986127" y="4350070"/>
            <a:ext cx="1573531" cy="259045"/>
          </a:xfrm>
          <a:prstGeom prst="rect">
            <a:avLst/>
          </a:prstGeom>
        </p:spPr>
        <p:txBody>
          <a:bodyPr vert="horz" wrap="square" lIns="0" tIns="12700" rIns="0" bIns="0" rtlCol="0">
            <a:spAutoFit/>
          </a:bodyPr>
          <a:lstStyle/>
          <a:p>
            <a:pPr marL="12700">
              <a:spcBef>
                <a:spcPts val="100"/>
              </a:spcBef>
            </a:pPr>
            <a:r>
              <a:rPr lang="en-IE" sz="1600" spc="-11" dirty="0">
                <a:latin typeface="Times New Roman" panose="02020603050405020304" pitchFamily="18" charset="0"/>
                <a:cs typeface="Times New Roman" panose="02020603050405020304" pitchFamily="18" charset="0"/>
              </a:rPr>
              <a:t>What to expect</a:t>
            </a:r>
            <a:endParaRPr sz="1600" dirty="0">
              <a:latin typeface="Times New Roman" panose="02020603050405020304" pitchFamily="18" charset="0"/>
              <a:cs typeface="Times New Roman" panose="02020603050405020304" pitchFamily="18" charset="0"/>
            </a:endParaRPr>
          </a:p>
        </p:txBody>
      </p:sp>
      <p:sp>
        <p:nvSpPr>
          <p:cNvPr id="24" name="object 14">
            <a:extLst>
              <a:ext uri="{FF2B5EF4-FFF2-40B4-BE49-F238E27FC236}">
                <a16:creationId xmlns:a16="http://schemas.microsoft.com/office/drawing/2014/main" id="{B1FF7265-28DF-6F9B-A009-267F90804BAE}"/>
              </a:ext>
            </a:extLst>
          </p:cNvPr>
          <p:cNvSpPr txBox="1"/>
          <p:nvPr/>
        </p:nvSpPr>
        <p:spPr>
          <a:xfrm>
            <a:off x="4601527" y="4338873"/>
            <a:ext cx="196215" cy="197490"/>
          </a:xfrm>
          <a:prstGeom prst="rect">
            <a:avLst/>
          </a:prstGeom>
        </p:spPr>
        <p:txBody>
          <a:bodyPr vert="horz" wrap="square" lIns="0" tIns="12700" rIns="0" bIns="0" rtlCol="0">
            <a:spAutoFit/>
          </a:bodyPr>
          <a:lstStyle/>
          <a:p>
            <a:pPr marL="12700">
              <a:spcBef>
                <a:spcPts val="100"/>
              </a:spcBef>
            </a:pPr>
            <a:r>
              <a:rPr lang="en-IE" sz="1200" dirty="0">
                <a:latin typeface="Arial"/>
                <a:cs typeface="Arial"/>
              </a:rPr>
              <a:t>11</a:t>
            </a:r>
            <a:endParaRPr sz="1200" dirty="0">
              <a:latin typeface="Arial"/>
              <a:cs typeface="Arial"/>
            </a:endParaRPr>
          </a:p>
        </p:txBody>
      </p:sp>
      <p:sp>
        <p:nvSpPr>
          <p:cNvPr id="25" name="object 13">
            <a:extLst>
              <a:ext uri="{FF2B5EF4-FFF2-40B4-BE49-F238E27FC236}">
                <a16:creationId xmlns:a16="http://schemas.microsoft.com/office/drawing/2014/main" id="{B1F752CA-E828-DFBD-D8C1-37C62F1908EF}"/>
              </a:ext>
            </a:extLst>
          </p:cNvPr>
          <p:cNvSpPr txBox="1"/>
          <p:nvPr/>
        </p:nvSpPr>
        <p:spPr>
          <a:xfrm>
            <a:off x="992223" y="5081943"/>
            <a:ext cx="1353820" cy="259045"/>
          </a:xfrm>
          <a:prstGeom prst="rect">
            <a:avLst/>
          </a:prstGeom>
        </p:spPr>
        <p:txBody>
          <a:bodyPr vert="horz" wrap="square" lIns="0" tIns="12700" rIns="0" bIns="0" rtlCol="0">
            <a:spAutoFit/>
          </a:bodyPr>
          <a:lstStyle/>
          <a:p>
            <a:pPr marL="12700">
              <a:spcBef>
                <a:spcPts val="100"/>
              </a:spcBef>
            </a:pPr>
            <a:r>
              <a:rPr lang="en-IE" sz="1600" spc="-11" dirty="0">
                <a:latin typeface="Times New Roman" panose="02020603050405020304" pitchFamily="18" charset="0"/>
                <a:cs typeface="Times New Roman" panose="02020603050405020304" pitchFamily="18" charset="0"/>
              </a:rPr>
              <a:t>Payment Details</a:t>
            </a:r>
            <a:endParaRPr sz="1600" dirty="0">
              <a:latin typeface="Times New Roman" panose="02020603050405020304" pitchFamily="18" charset="0"/>
              <a:cs typeface="Times New Roman" panose="02020603050405020304" pitchFamily="18" charset="0"/>
            </a:endParaRPr>
          </a:p>
        </p:txBody>
      </p:sp>
      <p:sp>
        <p:nvSpPr>
          <p:cNvPr id="26" name="object 17">
            <a:extLst>
              <a:ext uri="{FF2B5EF4-FFF2-40B4-BE49-F238E27FC236}">
                <a16:creationId xmlns:a16="http://schemas.microsoft.com/office/drawing/2014/main" id="{CB4FBEF8-CBB5-DF53-BCB3-D12D5B6342C5}"/>
              </a:ext>
            </a:extLst>
          </p:cNvPr>
          <p:cNvSpPr txBox="1"/>
          <p:nvPr/>
        </p:nvSpPr>
        <p:spPr>
          <a:xfrm>
            <a:off x="4601526" y="4694176"/>
            <a:ext cx="196215" cy="197490"/>
          </a:xfrm>
          <a:prstGeom prst="rect">
            <a:avLst/>
          </a:prstGeom>
        </p:spPr>
        <p:txBody>
          <a:bodyPr vert="horz" wrap="square" lIns="0" tIns="12700" rIns="0" bIns="0" rtlCol="0">
            <a:spAutoFit/>
          </a:bodyPr>
          <a:lstStyle/>
          <a:p>
            <a:pPr marL="12700">
              <a:spcBef>
                <a:spcPts val="100"/>
              </a:spcBef>
            </a:pPr>
            <a:r>
              <a:rPr sz="1200" spc="-25" dirty="0">
                <a:latin typeface="Arial"/>
                <a:cs typeface="Arial"/>
              </a:rPr>
              <a:t>1</a:t>
            </a:r>
            <a:r>
              <a:rPr lang="en-IE" sz="1200" spc="-25" dirty="0">
                <a:latin typeface="Arial"/>
                <a:cs typeface="Arial"/>
              </a:rPr>
              <a:t>2</a:t>
            </a:r>
            <a:endParaRPr sz="1200" dirty="0">
              <a:latin typeface="Arial"/>
              <a:cs typeface="Arial"/>
            </a:endParaRPr>
          </a:p>
        </p:txBody>
      </p:sp>
      <p:sp>
        <p:nvSpPr>
          <p:cNvPr id="15" name="object 13">
            <a:extLst>
              <a:ext uri="{FF2B5EF4-FFF2-40B4-BE49-F238E27FC236}">
                <a16:creationId xmlns:a16="http://schemas.microsoft.com/office/drawing/2014/main" id="{8ACBF6A3-7BD9-FAB6-043E-348F58F4E5F3}"/>
              </a:ext>
            </a:extLst>
          </p:cNvPr>
          <p:cNvSpPr txBox="1"/>
          <p:nvPr/>
        </p:nvSpPr>
        <p:spPr>
          <a:xfrm>
            <a:off x="986127" y="4716005"/>
            <a:ext cx="1223671" cy="259045"/>
          </a:xfrm>
          <a:prstGeom prst="rect">
            <a:avLst/>
          </a:prstGeom>
        </p:spPr>
        <p:txBody>
          <a:bodyPr vert="horz" wrap="square" lIns="0" tIns="12700" rIns="0" bIns="0" rtlCol="0">
            <a:spAutoFit/>
          </a:bodyPr>
          <a:lstStyle/>
          <a:p>
            <a:pPr marL="12700">
              <a:spcBef>
                <a:spcPts val="100"/>
              </a:spcBef>
            </a:pPr>
            <a:r>
              <a:rPr lang="en-IE" sz="1600" spc="-11" dirty="0">
                <a:latin typeface="Times New Roman" panose="02020603050405020304" pitchFamily="18" charset="0"/>
                <a:cs typeface="Times New Roman" panose="02020603050405020304" pitchFamily="18" charset="0"/>
              </a:rPr>
              <a:t>Pricing</a:t>
            </a:r>
            <a:endParaRPr sz="1200" dirty="0">
              <a:latin typeface="Times New Roman" panose="02020603050405020304" pitchFamily="18" charset="0"/>
              <a:cs typeface="Times New Roman" panose="02020603050405020304" pitchFamily="18" charset="0"/>
            </a:endParaRPr>
          </a:p>
        </p:txBody>
      </p:sp>
      <p:sp>
        <p:nvSpPr>
          <p:cNvPr id="27" name="object 17">
            <a:extLst>
              <a:ext uri="{FF2B5EF4-FFF2-40B4-BE49-F238E27FC236}">
                <a16:creationId xmlns:a16="http://schemas.microsoft.com/office/drawing/2014/main" id="{0A297663-F8E6-EC44-6A75-2E5AB866BB5A}"/>
              </a:ext>
            </a:extLst>
          </p:cNvPr>
          <p:cNvSpPr txBox="1"/>
          <p:nvPr/>
        </p:nvSpPr>
        <p:spPr>
          <a:xfrm>
            <a:off x="4604574" y="5439785"/>
            <a:ext cx="196215" cy="197490"/>
          </a:xfrm>
          <a:prstGeom prst="rect">
            <a:avLst/>
          </a:prstGeom>
        </p:spPr>
        <p:txBody>
          <a:bodyPr vert="horz" wrap="square" lIns="0" tIns="12700" rIns="0" bIns="0" rtlCol="0">
            <a:spAutoFit/>
          </a:bodyPr>
          <a:lstStyle/>
          <a:p>
            <a:pPr marL="12700">
              <a:spcBef>
                <a:spcPts val="100"/>
              </a:spcBef>
            </a:pPr>
            <a:r>
              <a:rPr sz="1200" spc="-25" dirty="0">
                <a:latin typeface="Arial"/>
                <a:cs typeface="Arial"/>
              </a:rPr>
              <a:t>1</a:t>
            </a:r>
            <a:r>
              <a:rPr lang="en-IE" sz="1200" spc="-25" dirty="0">
                <a:latin typeface="Arial"/>
                <a:cs typeface="Arial"/>
              </a:rPr>
              <a:t>4</a:t>
            </a:r>
            <a:endParaRPr sz="1200" dirty="0">
              <a:latin typeface="Arial"/>
              <a:cs typeface="Arial"/>
            </a:endParaRPr>
          </a:p>
        </p:txBody>
      </p:sp>
      <p:sp>
        <p:nvSpPr>
          <p:cNvPr id="28" name="object 16">
            <a:extLst>
              <a:ext uri="{FF2B5EF4-FFF2-40B4-BE49-F238E27FC236}">
                <a16:creationId xmlns:a16="http://schemas.microsoft.com/office/drawing/2014/main" id="{F58F1B50-7199-2085-6581-CFE0C5059C5B}"/>
              </a:ext>
            </a:extLst>
          </p:cNvPr>
          <p:cNvSpPr txBox="1"/>
          <p:nvPr/>
        </p:nvSpPr>
        <p:spPr>
          <a:xfrm>
            <a:off x="986125" y="5809621"/>
            <a:ext cx="1680875" cy="259045"/>
          </a:xfrm>
          <a:prstGeom prst="rect">
            <a:avLst/>
          </a:prstGeom>
        </p:spPr>
        <p:txBody>
          <a:bodyPr vert="horz" wrap="square" lIns="0" tIns="12700" rIns="0" bIns="0" rtlCol="0">
            <a:spAutoFit/>
          </a:bodyPr>
          <a:lstStyle/>
          <a:p>
            <a:pPr marL="12700">
              <a:spcBef>
                <a:spcPts val="100"/>
              </a:spcBef>
            </a:pPr>
            <a:r>
              <a:rPr sz="1600" dirty="0">
                <a:latin typeface="Times New Roman" panose="02020603050405020304" pitchFamily="18" charset="0"/>
                <a:cs typeface="Times New Roman" panose="02020603050405020304" pitchFamily="18" charset="0"/>
              </a:rPr>
              <a:t>Hanly</a:t>
            </a:r>
            <a:r>
              <a:rPr sz="1600" spc="-55"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Group</a:t>
            </a:r>
            <a:r>
              <a:rPr sz="1600" spc="-35" dirty="0">
                <a:latin typeface="Times New Roman" panose="02020603050405020304" pitchFamily="18" charset="0"/>
                <a:cs typeface="Times New Roman" panose="02020603050405020304" pitchFamily="18" charset="0"/>
              </a:rPr>
              <a:t> </a:t>
            </a:r>
            <a:r>
              <a:rPr sz="1600" spc="-11" dirty="0">
                <a:latin typeface="Times New Roman" panose="02020603050405020304" pitchFamily="18" charset="0"/>
                <a:cs typeface="Times New Roman" panose="02020603050405020304" pitchFamily="18" charset="0"/>
              </a:rPr>
              <a:t>Profile</a:t>
            </a:r>
            <a:endParaRPr sz="1600" dirty="0">
              <a:latin typeface="Times New Roman" panose="02020603050405020304" pitchFamily="18" charset="0"/>
              <a:cs typeface="Times New Roman" panose="02020603050405020304" pitchFamily="18" charset="0"/>
            </a:endParaRPr>
          </a:p>
        </p:txBody>
      </p:sp>
      <p:sp>
        <p:nvSpPr>
          <p:cNvPr id="29" name="object 17">
            <a:extLst>
              <a:ext uri="{FF2B5EF4-FFF2-40B4-BE49-F238E27FC236}">
                <a16:creationId xmlns:a16="http://schemas.microsoft.com/office/drawing/2014/main" id="{A98BE20D-CE83-29AE-1FF7-4AA31465D2F4}"/>
              </a:ext>
            </a:extLst>
          </p:cNvPr>
          <p:cNvSpPr txBox="1"/>
          <p:nvPr/>
        </p:nvSpPr>
        <p:spPr>
          <a:xfrm>
            <a:off x="4610286" y="5840397"/>
            <a:ext cx="196215" cy="197490"/>
          </a:xfrm>
          <a:prstGeom prst="rect">
            <a:avLst/>
          </a:prstGeom>
        </p:spPr>
        <p:txBody>
          <a:bodyPr vert="horz" wrap="square" lIns="0" tIns="12700" rIns="0" bIns="0" rtlCol="0">
            <a:spAutoFit/>
          </a:bodyPr>
          <a:lstStyle/>
          <a:p>
            <a:pPr marL="12700">
              <a:spcBef>
                <a:spcPts val="100"/>
              </a:spcBef>
            </a:pPr>
            <a:r>
              <a:rPr sz="1200" spc="-25" dirty="0">
                <a:latin typeface="Arial"/>
                <a:cs typeface="Arial"/>
              </a:rPr>
              <a:t>1</a:t>
            </a:r>
            <a:r>
              <a:rPr lang="en-IE" sz="1200" spc="-25" dirty="0">
                <a:latin typeface="Arial"/>
                <a:cs typeface="Arial"/>
              </a:rPr>
              <a:t>8</a:t>
            </a:r>
            <a:endParaRPr sz="12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object 2"/>
          <p:cNvSpPr txBox="1">
            <a:spLocks noGrp="1"/>
          </p:cNvSpPr>
          <p:nvPr>
            <p:ph type="title"/>
          </p:nvPr>
        </p:nvSpPr>
        <p:spPr>
          <a:xfrm>
            <a:off x="1240727" y="648404"/>
            <a:ext cx="4772975" cy="1800526"/>
          </a:xfrm>
          <a:prstGeom prst="rect">
            <a:avLst/>
          </a:prstGeom>
        </p:spPr>
        <p:txBody>
          <a:bodyPr vert="horz" lIns="91440" tIns="45720" rIns="91440" bIns="45720" rtlCol="0" anchor="ctr">
            <a:normAutofit/>
          </a:bodyPr>
          <a:lstStyle/>
          <a:p>
            <a:pPr marL="12700"/>
            <a:r>
              <a:rPr lang="en-US" spc="-10" dirty="0"/>
              <a:t>Introduction</a:t>
            </a:r>
          </a:p>
        </p:txBody>
      </p:sp>
      <p:sp>
        <p:nvSpPr>
          <p:cNvPr id="3" name="object 3"/>
          <p:cNvSpPr txBox="1"/>
          <p:nvPr/>
        </p:nvSpPr>
        <p:spPr>
          <a:xfrm>
            <a:off x="1246824" y="2623381"/>
            <a:ext cx="4772974" cy="3553581"/>
          </a:xfrm>
          <a:prstGeom prst="rect">
            <a:avLst/>
          </a:prstGeom>
        </p:spPr>
        <p:txBody>
          <a:bodyPr vert="horz" lIns="91440" tIns="45720" rIns="91440" bIns="45720" rtlCol="0">
            <a:normAutofit/>
          </a:bodyPr>
          <a:lstStyle/>
          <a:p>
            <a:pPr marR="5080">
              <a:lnSpc>
                <a:spcPct val="150000"/>
              </a:lnSpc>
              <a:spcBef>
                <a:spcPts val="260"/>
              </a:spcBef>
            </a:pPr>
            <a:r>
              <a:rPr lang="en-US" sz="1600" dirty="0">
                <a:latin typeface="Times New Roman" panose="02020603050405020304" pitchFamily="18" charset="0"/>
                <a:cs typeface="Times New Roman" panose="02020603050405020304" pitchFamily="18" charset="0"/>
              </a:rPr>
              <a:t>Arising</a:t>
            </a:r>
            <a:r>
              <a:rPr lang="en-US" sz="1600" spc="-2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from</a:t>
            </a:r>
            <a:r>
              <a:rPr lang="en-US" sz="1600" spc="-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discussions</a:t>
            </a:r>
            <a:r>
              <a:rPr lang="en-US" sz="1600" spc="-1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with TUS and based on Market Research the Hanly Group</a:t>
            </a:r>
            <a:r>
              <a:rPr lang="en-US" sz="1600" spc="-30" dirty="0">
                <a:latin typeface="Times New Roman" panose="02020603050405020304" pitchFamily="18" charset="0"/>
                <a:cs typeface="Times New Roman" panose="02020603050405020304" pitchFamily="18" charset="0"/>
              </a:rPr>
              <a:t> in this </a:t>
            </a:r>
            <a:r>
              <a:rPr lang="en-US" sz="1600" dirty="0">
                <a:latin typeface="Times New Roman" panose="02020603050405020304" pitchFamily="18" charset="0"/>
                <a:cs typeface="Times New Roman" panose="02020603050405020304" pitchFamily="18" charset="0"/>
              </a:rPr>
              <a:t>submission,</a:t>
            </a:r>
            <a:r>
              <a:rPr lang="en-US" sz="1600" spc="13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are putting</a:t>
            </a:r>
            <a:r>
              <a:rPr lang="en-US" sz="1600" spc="12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forward</a:t>
            </a:r>
            <a:r>
              <a:rPr lang="en-US" sz="1600" spc="12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what</a:t>
            </a:r>
            <a:r>
              <a:rPr lang="en-US" sz="1600" spc="130" dirty="0">
                <a:latin typeface="Times New Roman" panose="02020603050405020304" pitchFamily="18" charset="0"/>
                <a:cs typeface="Times New Roman" panose="02020603050405020304" pitchFamily="18" charset="0"/>
              </a:rPr>
              <a:t> </a:t>
            </a:r>
            <a:r>
              <a:rPr lang="en-US" sz="1600" spc="-25" dirty="0">
                <a:latin typeface="Times New Roman" panose="02020603050405020304" pitchFamily="18" charset="0"/>
                <a:cs typeface="Times New Roman" panose="02020603050405020304" pitchFamily="18" charset="0"/>
              </a:rPr>
              <a:t>we </a:t>
            </a:r>
            <a:r>
              <a:rPr lang="en-US" sz="1600" dirty="0">
                <a:latin typeface="Times New Roman" panose="02020603050405020304" pitchFamily="18" charset="0"/>
                <a:cs typeface="Times New Roman" panose="02020603050405020304" pitchFamily="18" charset="0"/>
              </a:rPr>
              <a:t>will</a:t>
            </a:r>
            <a:r>
              <a:rPr lang="en-US" sz="1600" spc="-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offer</a:t>
            </a:r>
            <a:r>
              <a:rPr lang="en-US" sz="1600" spc="-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a:t>
            </a:r>
            <a:r>
              <a:rPr lang="en-US" sz="1600" spc="-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terms of</a:t>
            </a:r>
            <a:r>
              <a:rPr lang="en-US" sz="1600" spc="10" dirty="0">
                <a:latin typeface="Times New Roman" panose="02020603050405020304" pitchFamily="18" charset="0"/>
                <a:cs typeface="Times New Roman" panose="02020603050405020304" pitchFamily="18" charset="0"/>
              </a:rPr>
              <a:t> Managed Comprehensive Student accommodation </a:t>
            </a:r>
            <a:r>
              <a:rPr lang="en-US" sz="1600" dirty="0">
                <a:latin typeface="Times New Roman" panose="02020603050405020304" pitchFamily="18" charset="0"/>
                <a:cs typeface="Times New Roman" panose="02020603050405020304" pitchFamily="18" charset="0"/>
              </a:rPr>
              <a:t>at Bower Hall formerly</a:t>
            </a:r>
            <a:r>
              <a:rPr lang="en-US" sz="1600" spc="-3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Our Lady’s Bower Convent Boarding</a:t>
            </a:r>
            <a:r>
              <a:rPr lang="en-US" sz="1600" spc="-55" dirty="0">
                <a:latin typeface="Times New Roman" panose="02020603050405020304" pitchFamily="18" charset="0"/>
                <a:cs typeface="Times New Roman" panose="02020603050405020304" pitchFamily="18" charset="0"/>
              </a:rPr>
              <a:t> </a:t>
            </a:r>
            <a:r>
              <a:rPr lang="en-US" sz="1600" spc="-10" dirty="0">
                <a:latin typeface="Times New Roman" panose="02020603050405020304" pitchFamily="18" charset="0"/>
                <a:cs typeface="Times New Roman" panose="02020603050405020304" pitchFamily="18" charset="0"/>
              </a:rPr>
              <a:t>School.</a:t>
            </a:r>
            <a:endParaRPr lang="en-US" sz="1600" dirty="0">
              <a:latin typeface="Times New Roman" panose="02020603050405020304" pitchFamily="18" charset="0"/>
              <a:cs typeface="Times New Roman" panose="02020603050405020304" pitchFamily="18" charset="0"/>
            </a:endParaRPr>
          </a:p>
        </p:txBody>
      </p:sp>
      <p:pic>
        <p:nvPicPr>
          <p:cNvPr id="6" name="object 6"/>
          <p:cNvPicPr/>
          <p:nvPr/>
        </p:nvPicPr>
        <p:blipFill>
          <a:blip r:embed="rId2" cstate="print"/>
          <a:stretch>
            <a:fillRect/>
          </a:stretch>
        </p:blipFill>
        <p:spPr>
          <a:xfrm>
            <a:off x="7700211" y="708559"/>
            <a:ext cx="3848322" cy="2414822"/>
          </a:xfrm>
          <a:prstGeom prst="rect">
            <a:avLst/>
          </a:prstGeom>
        </p:spPr>
      </p:pic>
      <p:pic>
        <p:nvPicPr>
          <p:cNvPr id="4" name="object 4"/>
          <p:cNvPicPr/>
          <p:nvPr/>
        </p:nvPicPr>
        <p:blipFill>
          <a:blip r:embed="rId3" cstate="print"/>
          <a:stretch>
            <a:fillRect/>
          </a:stretch>
        </p:blipFill>
        <p:spPr>
          <a:xfrm>
            <a:off x="8566245" y="3657600"/>
            <a:ext cx="2116253" cy="2585510"/>
          </a:xfrm>
          <a:prstGeom prst="rect">
            <a:avLst/>
          </a:prstGeom>
        </p:spPr>
      </p:pic>
      <p:sp>
        <p:nvSpPr>
          <p:cNvPr id="7" name="object 7"/>
          <p:cNvSpPr txBox="1">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a:spcAft>
                <a:spcPts val="600"/>
              </a:spcAft>
            </a:pPr>
            <a:fld id="{81D60167-4931-47E6-BA6A-407CBD079E47}" type="slidenum">
              <a:rPr lang="en-US" spc="-25">
                <a:solidFill>
                  <a:schemeClr val="tx1">
                    <a:tint val="75000"/>
                  </a:schemeClr>
                </a:solidFill>
              </a:rPr>
              <a:pPr>
                <a:spcAft>
                  <a:spcPts val="600"/>
                </a:spcAft>
              </a:pPr>
              <a:t>3</a:t>
            </a:fld>
            <a:endParaRPr lang="en-US" spc="-25">
              <a:solidFill>
                <a:schemeClr val="tx1">
                  <a:tint val="75000"/>
                </a:schemeClr>
              </a:solidFill>
            </a:endParaRPr>
          </a:p>
        </p:txBody>
      </p:sp>
      <p:pic>
        <p:nvPicPr>
          <p:cNvPr id="5" name="object 5"/>
          <p:cNvPicPr/>
          <p:nvPr/>
        </p:nvPicPr>
        <p:blipFill>
          <a:blip r:embed="rId4" cstate="print"/>
          <a:stretch>
            <a:fillRect/>
          </a:stretch>
        </p:blipFill>
        <p:spPr>
          <a:xfrm>
            <a:off x="5446776" y="6141195"/>
            <a:ext cx="1295400" cy="4831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616212" y="201313"/>
            <a:ext cx="6125964" cy="775137"/>
          </a:xfrm>
          <a:prstGeom prst="rect">
            <a:avLst/>
          </a:prstGeom>
        </p:spPr>
        <p:txBody>
          <a:bodyPr vert="horz" lIns="91440" tIns="45720" rIns="91440" bIns="45720" rtlCol="0" anchor="b">
            <a:normAutofit/>
          </a:bodyPr>
          <a:lstStyle/>
          <a:p>
            <a:pPr marL="276225"/>
            <a:r>
              <a:rPr lang="en-US" kern="1200" spc="-10" dirty="0">
                <a:solidFill>
                  <a:schemeClr val="tx1"/>
                </a:solidFill>
                <a:latin typeface="+mj-lt"/>
                <a:ea typeface="+mj-ea"/>
                <a:cs typeface="+mj-cs"/>
              </a:rPr>
              <a:t>History</a:t>
            </a:r>
          </a:p>
        </p:txBody>
      </p:sp>
      <p:sp>
        <p:nvSpPr>
          <p:cNvPr id="4" name="object 4"/>
          <p:cNvSpPr txBox="1"/>
          <p:nvPr/>
        </p:nvSpPr>
        <p:spPr>
          <a:xfrm>
            <a:off x="914400" y="976453"/>
            <a:ext cx="6953432" cy="5334001"/>
          </a:xfrm>
          <a:prstGeom prst="rect">
            <a:avLst/>
          </a:prstGeom>
        </p:spPr>
        <p:txBody>
          <a:bodyPr vert="horz" lIns="91440" tIns="45720" rIns="91440" bIns="45720" rtlCol="0">
            <a:normAutofit/>
          </a:bodyPr>
          <a:lstStyle/>
          <a:p>
            <a:pPr marL="12700" marR="154305" indent="-228600">
              <a:lnSpc>
                <a:spcPct val="160000"/>
              </a:lnSpc>
              <a:spcBef>
                <a:spcPts val="100"/>
              </a:spcBef>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Our</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Lady’s</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Bower</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Boarding</a:t>
            </a:r>
            <a:r>
              <a:rPr lang="en-US" sz="1200" spc="-6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School</a:t>
            </a:r>
            <a:r>
              <a:rPr lang="en-US" sz="1200" spc="-5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was</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established</a:t>
            </a:r>
            <a:r>
              <a:rPr lang="en-US" sz="1200" spc="-5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1884</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by</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Fr. Jean-Baptiste</a:t>
            </a:r>
            <a:r>
              <a:rPr lang="en-US" sz="1200" spc="-50" dirty="0">
                <a:latin typeface="Times New Roman" panose="02020603050405020304" pitchFamily="18" charset="0"/>
                <a:cs typeface="Times New Roman" panose="02020603050405020304" pitchFamily="18" charset="0"/>
              </a:rPr>
              <a:t> </a:t>
            </a:r>
            <a:r>
              <a:rPr lang="en-US" sz="1200" spc="-10" dirty="0" err="1">
                <a:latin typeface="Times New Roman" panose="02020603050405020304" pitchFamily="18" charset="0"/>
                <a:cs typeface="Times New Roman" panose="02020603050405020304" pitchFamily="18" charset="0"/>
              </a:rPr>
              <a:t>Debrabant</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who</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founded</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Le</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Sainte</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Union</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De</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Sacre</a:t>
            </a:r>
            <a:r>
              <a:rPr lang="en-US" sz="1200" spc="-2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Coeurs</a:t>
            </a:r>
            <a:r>
              <a:rPr lang="en-US" sz="1200" dirty="0">
                <a:latin typeface="Times New Roman" panose="02020603050405020304" pitchFamily="18" charset="0"/>
                <a:cs typeface="Times New Roman" panose="02020603050405020304" pitchFamily="18" charset="0"/>
              </a:rPr>
              <a:t>.</a:t>
            </a:r>
            <a:r>
              <a:rPr lang="en-US" sz="1200" spc="29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2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congregation</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Le</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Sainte</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Union</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&amp;</a:t>
            </a:r>
            <a:r>
              <a:rPr lang="en-US" sz="1200" spc="-10"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Fr. </a:t>
            </a:r>
            <a:r>
              <a:rPr lang="en-US" sz="1200" spc="-10" dirty="0" err="1">
                <a:latin typeface="Times New Roman" panose="02020603050405020304" pitchFamily="18" charset="0"/>
                <a:cs typeface="Times New Roman" panose="02020603050405020304" pitchFamily="18" charset="0"/>
              </a:rPr>
              <a:t>Debrabant</a:t>
            </a:r>
            <a:r>
              <a:rPr lang="en-US" sz="1200" spc="-2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ministered</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1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spiritual</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educational</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needs</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1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children</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 the</a:t>
            </a:r>
            <a:r>
              <a:rPr lang="en-US" sz="1200" spc="-2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aftermath</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5"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French</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Revolution</a:t>
            </a:r>
            <a:r>
              <a:rPr lang="en-US" sz="1200" spc="-5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Napoleonic</a:t>
            </a:r>
            <a:r>
              <a:rPr lang="en-US" sz="1200" spc="-5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wars.</a:t>
            </a:r>
            <a:endParaRPr lang="en-US" sz="1200" dirty="0">
              <a:latin typeface="Times New Roman" panose="02020603050405020304" pitchFamily="18" charset="0"/>
              <a:cs typeface="Times New Roman" panose="02020603050405020304" pitchFamily="18" charset="0"/>
            </a:endParaRPr>
          </a:p>
          <a:p>
            <a:pPr marL="12700" marR="11430" indent="-228600">
              <a:lnSpc>
                <a:spcPct val="160000"/>
              </a:lnSpc>
              <a:spcBef>
                <a:spcPts val="5"/>
              </a:spcBef>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By</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1863</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Sainte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Union</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Sisters</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had</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opened</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school</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for</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girls in</a:t>
            </a:r>
            <a:r>
              <a:rPr lang="en-US" sz="1200" spc="-20" dirty="0">
                <a:latin typeface="Times New Roman" panose="02020603050405020304" pitchFamily="18" charset="0"/>
                <a:cs typeface="Times New Roman" panose="02020603050405020304" pitchFamily="18" charset="0"/>
              </a:rPr>
              <a:t> </a:t>
            </a:r>
            <a:r>
              <a:rPr lang="en-US" sz="1200" spc="-10" dirty="0" err="1">
                <a:latin typeface="Times New Roman" panose="02020603050405020304" pitchFamily="18" charset="0"/>
                <a:cs typeface="Times New Roman" panose="02020603050405020304" pitchFamily="18" charset="0"/>
              </a:rPr>
              <a:t>Banagher</a:t>
            </a:r>
            <a:r>
              <a:rPr lang="en-US" sz="1200" spc="-10" dirty="0">
                <a:latin typeface="Times New Roman" panose="02020603050405020304" pitchFamily="18" charset="0"/>
                <a:cs typeface="Times New Roman" panose="02020603050405020304" pitchFamily="18" charset="0"/>
              </a:rPr>
              <a:t>,</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Offaly.</a:t>
            </a:r>
            <a:r>
              <a:rPr lang="en-US" sz="1200" spc="3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a:t>
            </a:r>
            <a:r>
              <a:rPr lang="en-US" sz="1200" spc="-20"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May </a:t>
            </a:r>
            <a:r>
              <a:rPr lang="en-US" sz="1200" dirty="0">
                <a:latin typeface="Times New Roman" panose="02020603050405020304" pitchFamily="18" charset="0"/>
                <a:cs typeface="Times New Roman" panose="02020603050405020304" pitchFamily="18" charset="0"/>
              </a:rPr>
              <a:t>1884</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small</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group</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Sisters</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took</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possession</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their</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newly</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built</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Convent</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on</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esker</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on</a:t>
            </a:r>
            <a:r>
              <a:rPr lang="en-US" sz="1200" spc="-30"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eastern</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edge</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7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Athlone.</a:t>
            </a:r>
            <a:endParaRPr lang="en-US" sz="1200" dirty="0">
              <a:latin typeface="Times New Roman" panose="02020603050405020304" pitchFamily="18" charset="0"/>
              <a:cs typeface="Times New Roman" panose="02020603050405020304" pitchFamily="18" charset="0"/>
            </a:endParaRPr>
          </a:p>
          <a:p>
            <a:pPr marL="12700" marR="67310" indent="-228600">
              <a:lnSpc>
                <a:spcPct val="16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Until</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2015</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school</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was</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both</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residential</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day</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students</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had</a:t>
            </a:r>
            <a:r>
              <a:rPr lang="en-US" sz="1200" spc="-2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accommodation</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for</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up</a:t>
            </a:r>
            <a:r>
              <a:rPr lang="en-US" sz="1200" spc="-20"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to </a:t>
            </a:r>
            <a:r>
              <a:rPr lang="en-US" sz="1200" dirty="0">
                <a:latin typeface="Times New Roman" panose="02020603050405020304" pitchFamily="18" charset="0"/>
                <a:cs typeface="Times New Roman" panose="02020603050405020304" pitchFamily="18" charset="0"/>
              </a:rPr>
              <a:t>200</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girls</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Le</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Sainte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Union</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Order</a:t>
            </a:r>
            <a:r>
              <a:rPr lang="en-US" sz="1200" spc="-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residing</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Convent.</a:t>
            </a:r>
            <a:r>
              <a:rPr lang="en-US" sz="1200" spc="27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school</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attracted</a:t>
            </a:r>
            <a:r>
              <a:rPr lang="en-US" sz="1200" spc="-4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students </a:t>
            </a:r>
            <a:r>
              <a:rPr lang="en-US" sz="1200" dirty="0">
                <a:latin typeface="Times New Roman" panose="02020603050405020304" pitchFamily="18" charset="0"/>
                <a:cs typeface="Times New Roman" panose="02020603050405020304" pitchFamily="18" charset="0"/>
              </a:rPr>
              <a:t>from</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midlands</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beyond</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as</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well</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as</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from</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Europe</a:t>
            </a:r>
            <a:r>
              <a:rPr lang="en-US" sz="1200" spc="-5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overseas,</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enhancing</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1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school’s </a:t>
            </a:r>
            <a:r>
              <a:rPr lang="en-US" sz="1200" dirty="0">
                <a:latin typeface="Times New Roman" panose="02020603050405020304" pitchFamily="18" charset="0"/>
                <a:cs typeface="Times New Roman" panose="02020603050405020304" pitchFamily="18" charset="0"/>
              </a:rPr>
              <a:t>cosmopolitan</a:t>
            </a:r>
            <a:r>
              <a:rPr lang="en-US" sz="1200" spc="-40" dirty="0">
                <a:latin typeface="Times New Roman" panose="02020603050405020304" pitchFamily="18" charset="0"/>
                <a:cs typeface="Times New Roman" panose="02020603050405020304" pitchFamily="18" charset="0"/>
              </a:rPr>
              <a:t> </a:t>
            </a:r>
            <a:r>
              <a:rPr lang="en-US" sz="1200" spc="-20" dirty="0">
                <a:latin typeface="Times New Roman" panose="02020603050405020304" pitchFamily="18" charset="0"/>
                <a:cs typeface="Times New Roman" panose="02020603050405020304" pitchFamily="18" charset="0"/>
              </a:rPr>
              <a:t>hue.</a:t>
            </a:r>
            <a:endParaRPr lang="en-US" sz="1200" dirty="0">
              <a:latin typeface="Times New Roman" panose="02020603050405020304" pitchFamily="18" charset="0"/>
              <a:cs typeface="Times New Roman" panose="02020603050405020304" pitchFamily="18" charset="0"/>
            </a:endParaRPr>
          </a:p>
          <a:p>
            <a:pPr marL="12700" marR="5080" indent="-228600">
              <a:lnSpc>
                <a:spcPct val="16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Bower</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complex</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comprises</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aesthetically</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attractive</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gothic</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cut-stone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building</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on</a:t>
            </a:r>
            <a:r>
              <a:rPr lang="en-US" sz="1200" spc="-25" dirty="0">
                <a:latin typeface="Times New Roman" panose="02020603050405020304" pitchFamily="18" charset="0"/>
                <a:cs typeface="Times New Roman" panose="02020603050405020304" pitchFamily="18" charset="0"/>
              </a:rPr>
              <a:t> an </a:t>
            </a:r>
            <a:r>
              <a:rPr lang="en-US" sz="1200" dirty="0">
                <a:latin typeface="Times New Roman" panose="02020603050405020304" pitchFamily="18" charset="0"/>
                <a:cs typeface="Times New Roman" panose="02020603050405020304" pitchFamily="18" charset="0"/>
              </a:rPr>
              <a:t>elevated</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site</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overlooking</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town</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8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Athlone</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with</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views</a:t>
            </a:r>
            <a:r>
              <a:rPr lang="en-US" sz="1200" spc="-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River</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Shannon,</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surrounding </a:t>
            </a:r>
            <a:r>
              <a:rPr lang="en-US" sz="1200" dirty="0">
                <a:latin typeface="Times New Roman" panose="02020603050405020304" pitchFamily="18" charset="0"/>
                <a:cs typeface="Times New Roman" panose="02020603050405020304" pitchFamily="18" charset="0"/>
              </a:rPr>
              <a:t>countryside</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on</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horizon,</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ancient</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monastic</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site</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Clonmacnoise.</a:t>
            </a:r>
            <a:r>
              <a:rPr lang="en-US" sz="1200" spc="1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building</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is</a:t>
            </a:r>
            <a:r>
              <a:rPr lang="en-US" sz="1200" spc="-10"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an </a:t>
            </a:r>
            <a:r>
              <a:rPr lang="en-US" sz="1200" dirty="0">
                <a:latin typeface="Times New Roman" panose="02020603050405020304" pitchFamily="18" charset="0"/>
                <a:cs typeface="Times New Roman" panose="02020603050405020304" pitchFamily="18" charset="0"/>
              </a:rPr>
              <a:t>imposing</a:t>
            </a:r>
            <a:r>
              <a:rPr lang="en-US" sz="1200" spc="-7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structure</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with</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many</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original</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features</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including</a:t>
            </a:r>
            <a:r>
              <a:rPr lang="en-US" sz="1200" spc="-6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pitched</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natural</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slate</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roof</a:t>
            </a:r>
            <a:r>
              <a:rPr lang="en-US" sz="1200" spc="-25" dirty="0">
                <a:latin typeface="Times New Roman" panose="02020603050405020304" pitchFamily="18" charset="0"/>
                <a:cs typeface="Times New Roman" panose="02020603050405020304" pitchFamily="18" charset="0"/>
              </a:rPr>
              <a:t> </a:t>
            </a:r>
            <a:r>
              <a:rPr lang="en-US" sz="1200" spc="-20" dirty="0">
                <a:latin typeface="Times New Roman" panose="02020603050405020304" pitchFamily="18" charset="0"/>
                <a:cs typeface="Times New Roman" panose="02020603050405020304" pitchFamily="18" charset="0"/>
              </a:rPr>
              <a:t>with </a:t>
            </a:r>
            <a:r>
              <a:rPr lang="en-US" sz="1200" dirty="0">
                <a:latin typeface="Times New Roman" panose="02020603050405020304" pitchFamily="18" charset="0"/>
                <a:cs typeface="Times New Roman" panose="02020603050405020304" pitchFamily="18" charset="0"/>
              </a:rPr>
              <a:t>decorative</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clay</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ridge</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tiles,</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ashlar</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limestone</a:t>
            </a:r>
            <a:r>
              <a:rPr lang="en-US" sz="1200" spc="-5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chimneystacks</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pediment</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half</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dormer</a:t>
            </a:r>
            <a:r>
              <a:rPr lang="en-US" sz="1200" spc="-3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windows </a:t>
            </a:r>
            <a:r>
              <a:rPr lang="en-US" sz="1200" dirty="0">
                <a:latin typeface="Times New Roman" panose="02020603050405020304" pitchFamily="18" charset="0"/>
                <a:cs typeface="Times New Roman" panose="02020603050405020304" pitchFamily="18" charset="0"/>
              </a:rPr>
              <a:t>with</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stained</a:t>
            </a:r>
            <a:r>
              <a:rPr lang="en-US" sz="1200" spc="-4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glass.</a:t>
            </a:r>
            <a:endParaRPr lang="en-US" sz="1200" dirty="0">
              <a:latin typeface="Times New Roman" panose="02020603050405020304" pitchFamily="18" charset="0"/>
              <a:cs typeface="Times New Roman" panose="02020603050405020304" pitchFamily="18" charset="0"/>
            </a:endParaRPr>
          </a:p>
          <a:p>
            <a:pPr marL="12700" marR="217170" indent="-228600">
              <a:lnSpc>
                <a:spcPct val="16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former</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convent</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comprises</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large</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extension</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which</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was formally</a:t>
            </a:r>
            <a:r>
              <a:rPr lang="en-US" sz="1200" spc="-35"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accommodation</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for</a:t>
            </a:r>
            <a:r>
              <a:rPr lang="en-US" sz="1200" spc="-15"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girls</a:t>
            </a:r>
            <a:r>
              <a:rPr lang="en-US" sz="1200" spc="-1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boarding</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school.</a:t>
            </a:r>
            <a:r>
              <a:rPr lang="en-US" sz="1200" spc="28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Due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to</a:t>
            </a:r>
            <a:r>
              <a:rPr lang="en-US" sz="1200" spc="-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dwindling</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numbers</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La</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Sainte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Union</a:t>
            </a:r>
            <a:r>
              <a:rPr lang="en-US" sz="1200" spc="-4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Order,</a:t>
            </a:r>
            <a:r>
              <a:rPr lang="en-US" sz="1200" spc="-20" dirty="0">
                <a:latin typeface="Times New Roman" panose="02020603050405020304" pitchFamily="18" charset="0"/>
                <a:cs typeface="Times New Roman" panose="02020603050405020304" pitchFamily="18" charset="0"/>
              </a:rPr>
              <a:t> </a:t>
            </a:r>
            <a:r>
              <a:rPr lang="en-US" sz="1200" spc="-25" dirty="0">
                <a:latin typeface="Times New Roman" panose="02020603050405020304" pitchFamily="18" charset="0"/>
                <a:cs typeface="Times New Roman" panose="02020603050405020304" pitchFamily="18" charset="0"/>
              </a:rPr>
              <a:t>the </a:t>
            </a:r>
            <a:r>
              <a:rPr lang="en-US" sz="1200" dirty="0">
                <a:latin typeface="Times New Roman" panose="02020603050405020304" pitchFamily="18" charset="0"/>
                <a:cs typeface="Times New Roman" panose="02020603050405020304" pitchFamily="18" charset="0"/>
              </a:rPr>
              <a:t>residential</a:t>
            </a:r>
            <a:r>
              <a:rPr lang="en-US" sz="1200" spc="-6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aspect</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school</a:t>
            </a:r>
            <a:r>
              <a:rPr lang="en-US" sz="1200" spc="-5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property</a:t>
            </a:r>
            <a:r>
              <a:rPr lang="en-US" sz="1200" spc="-4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was</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closed</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a:t>
            </a:r>
            <a:r>
              <a:rPr lang="en-US" sz="1200" spc="-2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2015.</a:t>
            </a:r>
            <a:endParaRPr lang="en-US" sz="1200" dirty="0">
              <a:latin typeface="Times New Roman" panose="02020603050405020304" pitchFamily="18" charset="0"/>
              <a:cs typeface="Times New Roman" panose="02020603050405020304" pitchFamily="18" charset="0"/>
            </a:endParaRPr>
          </a:p>
          <a:p>
            <a:pPr marL="12700" indent="-228600">
              <a:lnSpc>
                <a:spcPct val="160000"/>
              </a:lnSpc>
              <a:spcBef>
                <a:spcPts val="5"/>
              </a:spcBef>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Hanly</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Group</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purchased</a:t>
            </a:r>
            <a:r>
              <a:rPr lang="en-US" sz="1200" spc="-3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property</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in</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2017</a:t>
            </a:r>
            <a:r>
              <a:rPr lang="en-US" sz="1200" spc="-2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and</a:t>
            </a:r>
            <a:r>
              <a:rPr lang="en-US" sz="1200" spc="-2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set</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out</a:t>
            </a:r>
            <a:r>
              <a:rPr lang="en-US" sz="1200" spc="-1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about</a:t>
            </a:r>
            <a:r>
              <a:rPr lang="en-US" sz="1200" spc="-3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a:t>
            </a:r>
            <a:r>
              <a:rPr lang="en-US" sz="1200" spc="-2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rejuvenation</a:t>
            </a:r>
            <a:r>
              <a:rPr lang="en-US" sz="1200" spc="-45"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of</a:t>
            </a:r>
            <a:r>
              <a:rPr lang="en-US" sz="1200" spc="10" dirty="0">
                <a:latin typeface="Times New Roman" panose="02020603050405020304" pitchFamily="18" charset="0"/>
                <a:cs typeface="Times New Roman" panose="02020603050405020304" pitchFamily="18" charset="0"/>
              </a:rPr>
              <a:t> </a:t>
            </a:r>
            <a:r>
              <a:rPr lang="en-US" sz="1200" spc="-10" dirty="0">
                <a:latin typeface="Times New Roman" panose="02020603050405020304" pitchFamily="18" charset="0"/>
                <a:cs typeface="Times New Roman" panose="02020603050405020304" pitchFamily="18" charset="0"/>
              </a:rPr>
              <a:t>same.</a:t>
            </a:r>
            <a:endParaRPr lang="en-US" sz="1200" dirty="0">
              <a:latin typeface="Times New Roman" panose="02020603050405020304" pitchFamily="18" charset="0"/>
              <a:cs typeface="Times New Roman" panose="02020603050405020304" pitchFamily="18" charset="0"/>
            </a:endParaRPr>
          </a:p>
        </p:txBody>
      </p:sp>
      <p:pic>
        <p:nvPicPr>
          <p:cNvPr id="5" name="object 5"/>
          <p:cNvPicPr/>
          <p:nvPr/>
        </p:nvPicPr>
        <p:blipFill rotWithShape="1">
          <a:blip r:embed="rId2" cstate="print"/>
          <a:srcRect l="11107" r="8960" b="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object 2"/>
          <p:cNvPicPr/>
          <p:nvPr/>
        </p:nvPicPr>
        <p:blipFill rotWithShape="1">
          <a:blip r:embed="rId3" cstate="print"/>
          <a:srcRect l="5156" r="8399"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8" name="object 8"/>
          <p:cNvSpPr txBox="1">
            <a:spLocks noGrp="1"/>
          </p:cNvSpPr>
          <p:nvPr>
            <p:ph type="sldNum" sz="quarter" idx="12"/>
          </p:nvPr>
        </p:nvSpPr>
        <p:spPr>
          <a:xfrm>
            <a:off x="9067800" y="6356350"/>
            <a:ext cx="2286000" cy="365125"/>
          </a:xfrm>
          <a:prstGeom prst="rect">
            <a:avLst/>
          </a:prstGeom>
        </p:spPr>
        <p:txBody>
          <a:bodyPr vert="horz" lIns="91440" tIns="45720" rIns="91440" bIns="45720" rtlCol="0" anchor="ctr">
            <a:normAutofit/>
          </a:bodyPr>
          <a:lstStyle/>
          <a:p>
            <a:pPr>
              <a:spcAft>
                <a:spcPts val="600"/>
              </a:spcAft>
            </a:pPr>
            <a:fld id="{81D60167-4931-47E6-BA6A-407CBD079E47}" type="slidenum">
              <a:rPr lang="en-US" spc="-25">
                <a:solidFill>
                  <a:srgbClr val="FFFFFF"/>
                </a:solidFill>
              </a:rPr>
              <a:pPr>
                <a:spcAft>
                  <a:spcPts val="600"/>
                </a:spcAft>
              </a:pPr>
              <a:t>4</a:t>
            </a:fld>
            <a:endParaRPr lang="en-US" spc="-25">
              <a:solidFill>
                <a:srgbClr val="FFFFFF"/>
              </a:solidFill>
            </a:endParaRPr>
          </a:p>
        </p:txBody>
      </p:sp>
      <p:pic>
        <p:nvPicPr>
          <p:cNvPr id="7" name="object 7"/>
          <p:cNvPicPr/>
          <p:nvPr/>
        </p:nvPicPr>
        <p:blipFill>
          <a:blip r:embed="rId4" cstate="print"/>
          <a:stretch>
            <a:fillRect/>
          </a:stretch>
        </p:blipFill>
        <p:spPr>
          <a:xfrm>
            <a:off x="5446776" y="6308598"/>
            <a:ext cx="1295400" cy="4831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400" y="439179"/>
            <a:ext cx="6324600" cy="1938076"/>
          </a:xfrm>
          <a:prstGeom prst="rect">
            <a:avLst/>
          </a:prstGeom>
        </p:spPr>
        <p:txBody>
          <a:bodyPr vert="horz" lIns="91440" tIns="45720" rIns="91440" bIns="45720" rtlCol="0" anchor="ctr">
            <a:normAutofit/>
          </a:bodyPr>
          <a:lstStyle/>
          <a:p>
            <a:pPr marL="784225"/>
            <a:r>
              <a:rPr lang="en-US" kern="1200" dirty="0">
                <a:solidFill>
                  <a:schemeClr val="tx1"/>
                </a:solidFill>
                <a:latin typeface="+mj-lt"/>
                <a:ea typeface="+mj-ea"/>
                <a:cs typeface="+mj-cs"/>
              </a:rPr>
              <a:t>Company</a:t>
            </a:r>
            <a:r>
              <a:rPr lang="en-US" kern="1200" spc="-85" dirty="0">
                <a:solidFill>
                  <a:schemeClr val="tx1"/>
                </a:solidFill>
                <a:latin typeface="+mj-lt"/>
                <a:ea typeface="+mj-ea"/>
                <a:cs typeface="+mj-cs"/>
              </a:rPr>
              <a:t> </a:t>
            </a:r>
            <a:r>
              <a:rPr lang="en-US" kern="1200" spc="-10" dirty="0">
                <a:solidFill>
                  <a:schemeClr val="tx1"/>
                </a:solidFill>
                <a:latin typeface="+mj-lt"/>
                <a:ea typeface="+mj-ea"/>
                <a:cs typeface="+mj-cs"/>
              </a:rPr>
              <a:t>Background</a:t>
            </a:r>
          </a:p>
        </p:txBody>
      </p:sp>
      <p:sp>
        <p:nvSpPr>
          <p:cNvPr id="3" name="object 3"/>
          <p:cNvSpPr txBox="1"/>
          <p:nvPr/>
        </p:nvSpPr>
        <p:spPr>
          <a:xfrm>
            <a:off x="720852" y="2377255"/>
            <a:ext cx="4384548" cy="3185345"/>
          </a:xfrm>
          <a:prstGeom prst="rect">
            <a:avLst/>
          </a:prstGeom>
        </p:spPr>
        <p:txBody>
          <a:bodyPr vert="horz" lIns="91440" tIns="45720" rIns="91440" bIns="45720" rtlCol="0">
            <a:normAutofit/>
          </a:bodyPr>
          <a:lstStyle/>
          <a:p>
            <a:pPr marL="12700" marR="5080" indent="-228600">
              <a:lnSpc>
                <a:spcPct val="150000"/>
              </a:lnSpc>
              <a:spcBef>
                <a:spcPts val="100"/>
              </a:spcBef>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a:t>
            </a:r>
            <a:r>
              <a:rPr lang="en-US" sz="1600" spc="36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Hanly</a:t>
            </a:r>
            <a:r>
              <a:rPr lang="en-US" sz="1600" spc="36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Group</a:t>
            </a:r>
            <a:r>
              <a:rPr lang="en-US" sz="1600" spc="36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is</a:t>
            </a:r>
            <a:r>
              <a:rPr lang="en-US" sz="1600" spc="36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involved</a:t>
            </a:r>
            <a:r>
              <a:rPr lang="en-US" sz="1600" spc="36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a:t>
            </a:r>
            <a:r>
              <a:rPr lang="en-US" sz="1600" spc="37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a:t>
            </a:r>
            <a:r>
              <a:rPr lang="en-US" sz="1600" spc="36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quarrying,</a:t>
            </a:r>
            <a:r>
              <a:rPr lang="en-US" sz="1600" spc="370" dirty="0">
                <a:latin typeface="Times New Roman" panose="02020603050405020304" pitchFamily="18" charset="0"/>
                <a:cs typeface="Times New Roman" panose="02020603050405020304" pitchFamily="18" charset="0"/>
              </a:rPr>
              <a:t> </a:t>
            </a:r>
            <a:r>
              <a:rPr lang="en-US" sz="1600" spc="-10" dirty="0">
                <a:latin typeface="Times New Roman" panose="02020603050405020304" pitchFamily="18" charset="0"/>
                <a:cs typeface="Times New Roman" panose="02020603050405020304" pitchFamily="18" charset="0"/>
              </a:rPr>
              <a:t>construction, </a:t>
            </a:r>
            <a:r>
              <a:rPr lang="en-US" sz="1600" dirty="0">
                <a:latin typeface="Times New Roman" panose="02020603050405020304" pitchFamily="18" charset="0"/>
                <a:cs typeface="Times New Roman" panose="02020603050405020304" pitchFamily="18" charset="0"/>
              </a:rPr>
              <a:t>development</a:t>
            </a:r>
            <a:r>
              <a:rPr lang="en-US" sz="1600" spc="26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a:t>
            </a:r>
            <a:r>
              <a:rPr lang="en-US" sz="1600" spc="27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hospitality</a:t>
            </a:r>
            <a:r>
              <a:rPr lang="en-US" sz="1600" spc="26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sectors.</a:t>
            </a:r>
            <a:r>
              <a:rPr lang="en-US" sz="1600" spc="28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a:t>
            </a:r>
            <a:r>
              <a:rPr lang="en-US" sz="1600" spc="28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company</a:t>
            </a:r>
            <a:r>
              <a:rPr lang="en-US" sz="1600" spc="270" dirty="0">
                <a:latin typeface="Times New Roman" panose="02020603050405020304" pitchFamily="18" charset="0"/>
                <a:cs typeface="Times New Roman" panose="02020603050405020304" pitchFamily="18" charset="0"/>
              </a:rPr>
              <a:t> </a:t>
            </a:r>
            <a:r>
              <a:rPr lang="en-US" sz="1600" spc="-10" dirty="0">
                <a:latin typeface="Times New Roman" panose="02020603050405020304" pitchFamily="18" charset="0"/>
                <a:cs typeface="Times New Roman" panose="02020603050405020304" pitchFamily="18" charset="0"/>
              </a:rPr>
              <a:t>employs over </a:t>
            </a:r>
            <a:r>
              <a:rPr lang="en-US" sz="1600" dirty="0">
                <a:latin typeface="Times New Roman" panose="02020603050405020304" pitchFamily="18" charset="0"/>
                <a:cs typeface="Times New Roman" panose="02020603050405020304" pitchFamily="18" charset="0"/>
              </a:rPr>
              <a:t>400</a:t>
            </a:r>
            <a:r>
              <a:rPr lang="en-US" sz="1600" spc="12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people</a:t>
            </a:r>
            <a:r>
              <a:rPr lang="en-US" sz="1600" spc="14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a:t>
            </a:r>
            <a:r>
              <a:rPr lang="en-US" sz="1600" spc="13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our</a:t>
            </a:r>
            <a:r>
              <a:rPr lang="en-US" sz="1600" spc="14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quarry,</a:t>
            </a:r>
            <a:r>
              <a:rPr lang="en-US" sz="1600" spc="14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construction &amp; paving</a:t>
            </a:r>
            <a:r>
              <a:rPr lang="en-US" sz="1600" spc="14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division</a:t>
            </a:r>
            <a:r>
              <a:rPr lang="en-US" sz="1600" spc="13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a:t>
            </a:r>
            <a:r>
              <a:rPr lang="en-US" sz="1600" spc="150" dirty="0">
                <a:latin typeface="Times New Roman" panose="02020603050405020304" pitchFamily="18" charset="0"/>
                <a:cs typeface="Times New Roman" panose="02020603050405020304" pitchFamily="18" charset="0"/>
              </a:rPr>
              <a:t> </a:t>
            </a:r>
            <a:r>
              <a:rPr lang="en-US" sz="1600" spc="-25" dirty="0">
                <a:latin typeface="Times New Roman" panose="02020603050405020304" pitchFamily="18" charset="0"/>
                <a:cs typeface="Times New Roman" panose="02020603050405020304" pitchFamily="18" charset="0"/>
              </a:rPr>
              <a:t>two luxury multi award winning </a:t>
            </a:r>
            <a:r>
              <a:rPr lang="en-US" sz="1600" dirty="0">
                <a:latin typeface="Times New Roman" panose="02020603050405020304" pitchFamily="18" charset="0"/>
                <a:cs typeface="Times New Roman" panose="02020603050405020304" pitchFamily="18" charset="0"/>
              </a:rPr>
              <a:t>hotels.</a:t>
            </a:r>
            <a:r>
              <a:rPr lang="en-US" sz="1600" spc="11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All</a:t>
            </a:r>
            <a:r>
              <a:rPr lang="en-US" sz="1600" spc="114"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elements</a:t>
            </a:r>
            <a:r>
              <a:rPr lang="en-US" sz="1600" spc="12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of</a:t>
            </a:r>
            <a:r>
              <a:rPr lang="en-US" sz="1600" spc="12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a:t>
            </a:r>
            <a:r>
              <a:rPr lang="en-US" sz="1600" spc="12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required</a:t>
            </a:r>
            <a:r>
              <a:rPr lang="en-US" sz="1600" spc="12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expertise</a:t>
            </a:r>
            <a:r>
              <a:rPr lang="en-US" sz="1600" spc="12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to</a:t>
            </a:r>
            <a:r>
              <a:rPr lang="en-US" sz="1600" spc="114"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formulate</a:t>
            </a:r>
            <a:r>
              <a:rPr lang="en-US" sz="1600" spc="125" dirty="0">
                <a:latin typeface="Times New Roman" panose="02020603050405020304" pitchFamily="18" charset="0"/>
                <a:cs typeface="Times New Roman" panose="02020603050405020304" pitchFamily="18" charset="0"/>
              </a:rPr>
              <a:t> </a:t>
            </a:r>
            <a:r>
              <a:rPr lang="en-US" sz="1600" spc="-20" dirty="0">
                <a:latin typeface="Times New Roman" panose="02020603050405020304" pitchFamily="18" charset="0"/>
                <a:cs typeface="Times New Roman" panose="02020603050405020304" pitchFamily="18" charset="0"/>
              </a:rPr>
              <a:t>this </a:t>
            </a:r>
            <a:r>
              <a:rPr lang="en-US" sz="1600" dirty="0">
                <a:latin typeface="Times New Roman" panose="02020603050405020304" pitchFamily="18" charset="0"/>
                <a:cs typeface="Times New Roman" panose="02020603050405020304" pitchFamily="18" charset="0"/>
              </a:rPr>
              <a:t>proposal</a:t>
            </a:r>
            <a:r>
              <a:rPr lang="en-US" sz="1600" spc="39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exist</a:t>
            </a:r>
            <a:r>
              <a:rPr lang="en-US" sz="1600" spc="4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within</a:t>
            </a:r>
            <a:r>
              <a:rPr lang="en-US" sz="1600" spc="38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a:t>
            </a:r>
            <a:r>
              <a:rPr lang="en-US" sz="1600" spc="4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Group</a:t>
            </a:r>
            <a:r>
              <a:rPr lang="en-US" sz="1600" spc="39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a:t>
            </a:r>
            <a:r>
              <a:rPr lang="en-US" sz="1600" spc="4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this</a:t>
            </a:r>
            <a:r>
              <a:rPr lang="en-US" sz="1600" spc="37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proposal</a:t>
            </a:r>
            <a:r>
              <a:rPr lang="en-US" sz="1600" spc="39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is</a:t>
            </a:r>
            <a:r>
              <a:rPr lang="en-US" sz="1600" spc="385" dirty="0">
                <a:latin typeface="Times New Roman" panose="02020603050405020304" pitchFamily="18" charset="0"/>
                <a:cs typeface="Times New Roman" panose="02020603050405020304" pitchFamily="18" charset="0"/>
              </a:rPr>
              <a:t> </a:t>
            </a:r>
            <a:r>
              <a:rPr lang="en-US" sz="1600" spc="-20" dirty="0">
                <a:latin typeface="Times New Roman" panose="02020603050405020304" pitchFamily="18" charset="0"/>
                <a:cs typeface="Times New Roman" panose="02020603050405020304" pitchFamily="18" charset="0"/>
              </a:rPr>
              <a:t>made </a:t>
            </a:r>
            <a:r>
              <a:rPr lang="en-US" sz="1600" dirty="0">
                <a:latin typeface="Times New Roman" panose="02020603050405020304" pitchFamily="18" charset="0"/>
                <a:cs typeface="Times New Roman" panose="02020603050405020304" pitchFamily="18" charset="0"/>
              </a:rPr>
              <a:t>drawing</a:t>
            </a:r>
            <a:r>
              <a:rPr lang="en-US" sz="1600" spc="-45"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on</a:t>
            </a:r>
            <a:r>
              <a:rPr lang="en-US" sz="1600" spc="-20" dirty="0">
                <a:latin typeface="Times New Roman" panose="02020603050405020304" pitchFamily="18" charset="0"/>
                <a:cs typeface="Times New Roman" panose="02020603050405020304" pitchFamily="18" charset="0"/>
              </a:rPr>
              <a:t> same.</a:t>
            </a:r>
            <a:endParaRPr lang="en-US" sz="1600" dirty="0">
              <a:latin typeface="Times New Roman" panose="02020603050405020304" pitchFamily="18" charset="0"/>
              <a:cs typeface="Times New Roman" panose="02020603050405020304" pitchFamily="18" charset="0"/>
            </a:endParaRPr>
          </a:p>
        </p:txBody>
      </p:sp>
      <p:pic>
        <p:nvPicPr>
          <p:cNvPr id="4" name="object 4"/>
          <p:cNvPicPr/>
          <p:nvPr/>
        </p:nvPicPr>
        <p:blipFill>
          <a:blip r:embed="rId2">
            <a:extLst>
              <a:ext uri="{28A0092B-C50C-407E-A947-70E740481C1C}">
                <a14:useLocalDpi xmlns:a14="http://schemas.microsoft.com/office/drawing/2010/main" val="0"/>
              </a:ext>
            </a:extLst>
          </a:blip>
          <a:srcRect t="16401" b="16401"/>
          <a:stretch/>
        </p:blipFill>
        <p:spPr>
          <a:xfrm>
            <a:off x="6019799" y="0"/>
            <a:ext cx="6179309"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blipFill>
            <a:blip r:embed="rId3"/>
            <a:stretch>
              <a:fillRect/>
            </a:stretch>
          </a:blipFill>
        </p:spPr>
      </p:pic>
      <p:pic>
        <p:nvPicPr>
          <p:cNvPr id="6" name="object 6" descr="A room with tables and chairs&#10;&#10;Description automatically generated"/>
          <p:cNvPicPr/>
          <p:nvPr/>
        </p:nvPicPr>
        <p:blipFill rotWithShape="1">
          <a:blip r:embed="rId4" cstate="print"/>
          <a:srcRect t="22956" b="19663"/>
          <a:stretch/>
        </p:blipFill>
        <p:spPr>
          <a:xfrm>
            <a:off x="5874509" y="3802961"/>
            <a:ext cx="6324600"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7" name="object 7"/>
          <p:cNvSpPr txBox="1">
            <a:spLocks noGrp="1"/>
          </p:cNvSpPr>
          <p:nvPr>
            <p:ph type="sldNum" sz="quarter" idx="12"/>
          </p:nvPr>
        </p:nvSpPr>
        <p:spPr>
          <a:xfrm>
            <a:off x="10515600" y="6356350"/>
            <a:ext cx="838200" cy="365125"/>
          </a:xfrm>
          <a:prstGeom prst="rect">
            <a:avLst/>
          </a:prstGeom>
        </p:spPr>
        <p:txBody>
          <a:bodyPr vert="horz" lIns="91440" tIns="45720" rIns="91440" bIns="45720" rtlCol="0" anchor="ctr">
            <a:normAutofit/>
          </a:bodyPr>
          <a:lstStyle/>
          <a:p>
            <a:pPr>
              <a:spcAft>
                <a:spcPts val="600"/>
              </a:spcAft>
            </a:pPr>
            <a:fld id="{81D60167-4931-47E6-BA6A-407CBD079E47}" type="slidenum">
              <a:rPr lang="en-US" spc="-25">
                <a:solidFill>
                  <a:srgbClr val="FFFFFF"/>
                </a:solidFill>
              </a:rPr>
              <a:pPr>
                <a:spcAft>
                  <a:spcPts val="600"/>
                </a:spcAft>
              </a:pPr>
              <a:t>5</a:t>
            </a:fld>
            <a:endParaRPr lang="en-US" spc="-25">
              <a:solidFill>
                <a:srgbClr val="FFFFFF"/>
              </a:solidFill>
            </a:endParaRPr>
          </a:p>
        </p:txBody>
      </p:sp>
      <p:pic>
        <p:nvPicPr>
          <p:cNvPr id="5" name="object 5" descr="A logo with green text&#10;&#10;Description automatically generated"/>
          <p:cNvPicPr/>
          <p:nvPr/>
        </p:nvPicPr>
        <p:blipFill>
          <a:blip r:embed="rId5" cstate="print"/>
          <a:stretch>
            <a:fillRect/>
          </a:stretch>
        </p:blipFill>
        <p:spPr>
          <a:xfrm>
            <a:off x="1981200" y="6034373"/>
            <a:ext cx="1295400" cy="4831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100392"/>
            <a:ext cx="4990708" cy="843874"/>
          </a:xfrm>
          <a:prstGeom prst="rect">
            <a:avLst/>
          </a:prstGeom>
        </p:spPr>
        <p:txBody>
          <a:bodyPr vert="horz" lIns="91440" tIns="45720" rIns="91440" bIns="45720" rtlCol="0" anchor="b">
            <a:normAutofit/>
          </a:bodyPr>
          <a:lstStyle/>
          <a:p>
            <a:pPr marL="38100"/>
            <a:r>
              <a:rPr lang="en-US" spc="-40" dirty="0"/>
              <a:t>Location</a:t>
            </a:r>
            <a:r>
              <a:rPr lang="en-US" spc="-20" dirty="0"/>
              <a:t> </a:t>
            </a:r>
            <a:r>
              <a:rPr lang="en-US" dirty="0"/>
              <a:t>of</a:t>
            </a:r>
            <a:r>
              <a:rPr lang="en-US" spc="-30" dirty="0"/>
              <a:t> </a:t>
            </a:r>
            <a:r>
              <a:rPr lang="en-US" spc="-10" dirty="0"/>
              <a:t>Property</a:t>
            </a:r>
            <a:endParaRPr lang="en-US" dirty="0"/>
          </a:p>
        </p:txBody>
      </p:sp>
      <p:sp>
        <p:nvSpPr>
          <p:cNvPr id="5" name="object 5"/>
          <p:cNvSpPr txBox="1"/>
          <p:nvPr/>
        </p:nvSpPr>
        <p:spPr>
          <a:xfrm>
            <a:off x="876692" y="990600"/>
            <a:ext cx="6133708" cy="6095999"/>
          </a:xfrm>
          <a:prstGeom prst="rect">
            <a:avLst/>
          </a:prstGeom>
        </p:spPr>
        <p:txBody>
          <a:bodyPr vert="horz" lIns="91440" tIns="45720" rIns="91440" bIns="45720" rtlCol="0" anchor="t">
            <a:normAutofit fontScale="25000" lnSpcReduction="20000"/>
          </a:bodyPr>
          <a:lstStyle/>
          <a:p>
            <a:pPr marR="5080">
              <a:lnSpc>
                <a:spcPct val="150000"/>
              </a:lnSpc>
              <a:spcBef>
                <a:spcPts val="105"/>
              </a:spcBef>
            </a:pPr>
            <a:r>
              <a:rPr lang="en-US" sz="5200" dirty="0">
                <a:latin typeface="Times New Roman" panose="02020603050405020304" pitchFamily="18" charset="0"/>
                <a:cs typeface="Times New Roman" panose="02020603050405020304" pitchFamily="18" charset="0"/>
              </a:rPr>
              <a:t>Bower Hall Student Complex, is located on Retreat Road,</a:t>
            </a:r>
            <a:r>
              <a:rPr lang="en-US" sz="5200" spc="30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while</a:t>
            </a:r>
            <a:r>
              <a:rPr lang="en-US" sz="5200" spc="30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providing</a:t>
            </a:r>
            <a:r>
              <a:rPr lang="en-US" sz="5200" spc="29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secure</a:t>
            </a:r>
            <a:r>
              <a:rPr lang="en-US" sz="5200" spc="30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outdoor</a:t>
            </a:r>
            <a:r>
              <a:rPr lang="en-US" sz="5200" spc="29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activity</a:t>
            </a:r>
            <a:r>
              <a:rPr lang="en-US" sz="5200" spc="29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on</a:t>
            </a:r>
            <a:r>
              <a:rPr lang="en-US" sz="5200" spc="290" dirty="0">
                <a:latin typeface="Times New Roman" panose="02020603050405020304" pitchFamily="18" charset="0"/>
                <a:cs typeface="Times New Roman" panose="02020603050405020304" pitchFamily="18" charset="0"/>
              </a:rPr>
              <a:t> </a:t>
            </a:r>
            <a:r>
              <a:rPr lang="en-US" sz="5200" spc="-25" dirty="0">
                <a:latin typeface="Times New Roman" panose="02020603050405020304" pitchFamily="18" charset="0"/>
                <a:cs typeface="Times New Roman" panose="02020603050405020304" pitchFamily="18" charset="0"/>
              </a:rPr>
              <a:t>its wood land </a:t>
            </a:r>
            <a:r>
              <a:rPr lang="en-US" sz="5200" dirty="0">
                <a:latin typeface="Times New Roman" panose="02020603050405020304" pitchFamily="18" charset="0"/>
                <a:cs typeface="Times New Roman" panose="02020603050405020304" pitchFamily="18" charset="0"/>
              </a:rPr>
              <a:t>grounds of 7.5 acres,</a:t>
            </a:r>
            <a:r>
              <a:rPr lang="en-US" sz="5200" spc="10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is</a:t>
            </a:r>
            <a:r>
              <a:rPr lang="en-US" sz="5200" spc="114"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in</a:t>
            </a:r>
            <a:r>
              <a:rPr lang="en-US" sz="5200" spc="114"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walking</a:t>
            </a:r>
            <a:r>
              <a:rPr lang="en-US" sz="5200" spc="9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distance</a:t>
            </a:r>
            <a:r>
              <a:rPr lang="en-US" sz="5200" spc="1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of</a:t>
            </a:r>
            <a:r>
              <a:rPr lang="en-US" sz="5200" spc="12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the</a:t>
            </a:r>
            <a:r>
              <a:rPr lang="en-US" sz="5200" spc="1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center</a:t>
            </a:r>
            <a:r>
              <a:rPr lang="en-US" sz="5200" spc="114"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of</a:t>
            </a:r>
            <a:r>
              <a:rPr lang="en-US" sz="5200" spc="12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Athlone</a:t>
            </a:r>
            <a:r>
              <a:rPr lang="en-US" sz="5200" spc="1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town</a:t>
            </a:r>
            <a:r>
              <a:rPr lang="en-US" sz="5200" spc="10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and</a:t>
            </a:r>
            <a:r>
              <a:rPr lang="en-US" sz="5200" spc="110" dirty="0">
                <a:latin typeface="Times New Roman" panose="02020603050405020304" pitchFamily="18" charset="0"/>
                <a:cs typeface="Times New Roman" panose="02020603050405020304" pitchFamily="18" charset="0"/>
              </a:rPr>
              <a:t> </a:t>
            </a:r>
            <a:r>
              <a:rPr lang="en-US" sz="5200" spc="-25" dirty="0">
                <a:latin typeface="Times New Roman" panose="02020603050405020304" pitchFamily="18" charset="0"/>
                <a:cs typeface="Times New Roman" panose="02020603050405020304" pitchFamily="18" charset="0"/>
              </a:rPr>
              <a:t>all </a:t>
            </a:r>
            <a:r>
              <a:rPr lang="en-US" sz="5200" dirty="0">
                <a:latin typeface="Times New Roman" panose="02020603050405020304" pitchFamily="18" charset="0"/>
                <a:cs typeface="Times New Roman" panose="02020603050405020304" pitchFamily="18" charset="0"/>
              </a:rPr>
              <a:t>retail</a:t>
            </a:r>
            <a:r>
              <a:rPr lang="en-US" sz="5200" spc="-5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amenities</a:t>
            </a:r>
            <a:r>
              <a:rPr lang="en-US" sz="5200" spc="-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as</a:t>
            </a:r>
            <a:r>
              <a:rPr lang="en-US" sz="5200" spc="-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well</a:t>
            </a:r>
            <a:r>
              <a:rPr lang="en-US" sz="5200" spc="-3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as</a:t>
            </a:r>
            <a:r>
              <a:rPr lang="en-US" sz="5200" spc="-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medical</a:t>
            </a:r>
            <a:r>
              <a:rPr lang="en-US" sz="5200" spc="-2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and</a:t>
            </a:r>
            <a:r>
              <a:rPr lang="en-US" sz="5200" spc="-1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educational</a:t>
            </a:r>
            <a:r>
              <a:rPr lang="en-US" sz="5200" spc="-2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facilities</a:t>
            </a:r>
            <a:r>
              <a:rPr lang="en-US" sz="5200" spc="-1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that</a:t>
            </a:r>
            <a:r>
              <a:rPr lang="en-US" sz="5200" spc="-15" dirty="0">
                <a:latin typeface="Times New Roman" panose="02020603050405020304" pitchFamily="18" charset="0"/>
                <a:cs typeface="Times New Roman" panose="02020603050405020304" pitchFamily="18" charset="0"/>
              </a:rPr>
              <a:t> </a:t>
            </a:r>
            <a:r>
              <a:rPr lang="en-US" sz="5200" spc="-10" dirty="0">
                <a:latin typeface="Times New Roman" panose="02020603050405020304" pitchFamily="18" charset="0"/>
                <a:cs typeface="Times New Roman" panose="02020603050405020304" pitchFamily="18" charset="0"/>
              </a:rPr>
              <a:t>would </a:t>
            </a:r>
            <a:r>
              <a:rPr lang="en-US" sz="5200" dirty="0">
                <a:latin typeface="Times New Roman" panose="02020603050405020304" pitchFamily="18" charset="0"/>
                <a:cs typeface="Times New Roman" panose="02020603050405020304" pitchFamily="18" charset="0"/>
              </a:rPr>
              <a:t>could</a:t>
            </a:r>
            <a:r>
              <a:rPr lang="en-US" sz="5200" spc="-3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expect</a:t>
            </a:r>
            <a:r>
              <a:rPr lang="en-US" sz="5200" spc="-3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in</a:t>
            </a:r>
            <a:r>
              <a:rPr lang="en-US" sz="5200" spc="-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a:t>
            </a:r>
            <a:r>
              <a:rPr lang="en-US" sz="5200" spc="-1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regional</a:t>
            </a:r>
            <a:r>
              <a:rPr lang="en-US" sz="5200" spc="-45" dirty="0">
                <a:latin typeface="Times New Roman" panose="02020603050405020304" pitchFamily="18" charset="0"/>
                <a:cs typeface="Times New Roman" panose="02020603050405020304" pitchFamily="18" charset="0"/>
              </a:rPr>
              <a:t> </a:t>
            </a:r>
            <a:r>
              <a:rPr lang="en-US" sz="5200" spc="-20" dirty="0">
                <a:latin typeface="Times New Roman" panose="02020603050405020304" pitchFamily="18" charset="0"/>
                <a:cs typeface="Times New Roman" panose="02020603050405020304" pitchFamily="18" charset="0"/>
              </a:rPr>
              <a:t>town.</a:t>
            </a:r>
            <a:endParaRPr lang="en-US" sz="5200" dirty="0">
              <a:latin typeface="Times New Roman" panose="02020603050405020304" pitchFamily="18" charset="0"/>
              <a:cs typeface="Times New Roman" panose="02020603050405020304" pitchFamily="18" charset="0"/>
            </a:endParaRPr>
          </a:p>
          <a:p>
            <a:pPr marR="5715">
              <a:lnSpc>
                <a:spcPct val="150000"/>
              </a:lnSpc>
              <a:spcBef>
                <a:spcPts val="800"/>
              </a:spcBef>
            </a:pPr>
            <a:r>
              <a:rPr lang="en-US" sz="5200" dirty="0">
                <a:latin typeface="Times New Roman" panose="02020603050405020304" pitchFamily="18" charset="0"/>
                <a:cs typeface="Times New Roman" panose="02020603050405020304" pitchFamily="18" charset="0"/>
              </a:rPr>
              <a:t>The</a:t>
            </a:r>
            <a:r>
              <a:rPr lang="en-US" sz="5200" spc="21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Facility</a:t>
            </a:r>
            <a:r>
              <a:rPr lang="en-US" sz="5200" spc="21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sits</a:t>
            </a:r>
            <a:r>
              <a:rPr lang="en-US" sz="5200" spc="204"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on</a:t>
            </a:r>
            <a:r>
              <a:rPr lang="en-US" sz="5200" spc="20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an</a:t>
            </a:r>
            <a:r>
              <a:rPr lang="en-US" sz="5200" spc="21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elevated</a:t>
            </a:r>
            <a:r>
              <a:rPr lang="en-US" sz="5200" spc="2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site</a:t>
            </a:r>
            <a:r>
              <a:rPr lang="en-US" sz="5200" spc="21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in</a:t>
            </a:r>
            <a:r>
              <a:rPr lang="en-US" sz="5200" spc="21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the</a:t>
            </a:r>
            <a:r>
              <a:rPr lang="en-US" sz="5200" spc="21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center</a:t>
            </a:r>
            <a:r>
              <a:rPr lang="en-US" sz="5200" spc="21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of</a:t>
            </a:r>
            <a:r>
              <a:rPr lang="en-US" sz="5200" spc="22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Athlone.</a:t>
            </a:r>
            <a:r>
              <a:rPr lang="en-US" sz="5200" spc="21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It</a:t>
            </a:r>
            <a:r>
              <a:rPr lang="en-US" sz="5200" spc="210" dirty="0">
                <a:latin typeface="Times New Roman" panose="02020603050405020304" pitchFamily="18" charset="0"/>
                <a:cs typeface="Times New Roman" panose="02020603050405020304" pitchFamily="18" charset="0"/>
              </a:rPr>
              <a:t> </a:t>
            </a:r>
            <a:r>
              <a:rPr lang="en-US" sz="5200" spc="-25" dirty="0">
                <a:latin typeface="Times New Roman" panose="02020603050405020304" pitchFamily="18" charset="0"/>
                <a:cs typeface="Times New Roman" panose="02020603050405020304" pitchFamily="18" charset="0"/>
              </a:rPr>
              <a:t>is </a:t>
            </a:r>
            <a:r>
              <a:rPr lang="en-US" sz="5200" dirty="0">
                <a:latin typeface="Times New Roman" panose="02020603050405020304" pitchFamily="18" charset="0"/>
                <a:cs typeface="Times New Roman" panose="02020603050405020304" pitchFamily="18" charset="0"/>
              </a:rPr>
              <a:t>close</a:t>
            </a:r>
            <a:r>
              <a:rPr lang="en-US" sz="5200" spc="16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to</a:t>
            </a:r>
            <a:r>
              <a:rPr lang="en-US" sz="5200" spc="15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both</a:t>
            </a:r>
            <a:r>
              <a:rPr lang="en-US" sz="5200" spc="16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shopping</a:t>
            </a:r>
            <a:r>
              <a:rPr lang="en-US" sz="5200" spc="15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centers</a:t>
            </a:r>
            <a:r>
              <a:rPr lang="en-US" sz="5200" spc="16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Golden</a:t>
            </a:r>
            <a:r>
              <a:rPr lang="en-US" sz="5200" spc="16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Island</a:t>
            </a:r>
            <a:r>
              <a:rPr lang="en-US" sz="5200" spc="16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Shopping</a:t>
            </a:r>
            <a:r>
              <a:rPr lang="en-US" sz="5200" spc="15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Centre</a:t>
            </a:r>
            <a:r>
              <a:rPr lang="en-US" sz="5200" spc="150" dirty="0">
                <a:latin typeface="Times New Roman" panose="02020603050405020304" pitchFamily="18" charset="0"/>
                <a:cs typeface="Times New Roman" panose="02020603050405020304" pitchFamily="18" charset="0"/>
              </a:rPr>
              <a:t> </a:t>
            </a:r>
            <a:r>
              <a:rPr lang="en-US" sz="5200" spc="-25" dirty="0">
                <a:latin typeface="Times New Roman" panose="02020603050405020304" pitchFamily="18" charset="0"/>
                <a:cs typeface="Times New Roman" panose="02020603050405020304" pitchFamily="18" charset="0"/>
              </a:rPr>
              <a:t>and </a:t>
            </a:r>
            <a:r>
              <a:rPr lang="en-US" sz="5200" dirty="0">
                <a:latin typeface="Times New Roman" panose="02020603050405020304" pitchFamily="18" charset="0"/>
                <a:cs typeface="Times New Roman" panose="02020603050405020304" pitchFamily="18" charset="0"/>
              </a:rPr>
              <a:t>Athlone</a:t>
            </a:r>
            <a:r>
              <a:rPr lang="en-US" sz="5200" spc="11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Town</a:t>
            </a:r>
            <a:r>
              <a:rPr lang="en-US" sz="5200" spc="10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Shopping</a:t>
            </a:r>
            <a:r>
              <a:rPr lang="en-US" sz="5200" spc="10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Centre.</a:t>
            </a:r>
            <a:r>
              <a:rPr lang="en-US" sz="5200" spc="10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Athlone</a:t>
            </a:r>
            <a:r>
              <a:rPr lang="en-US" sz="5200" spc="105"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has</a:t>
            </a:r>
            <a:r>
              <a:rPr lang="en-US" sz="5200" spc="100" dirty="0">
                <a:latin typeface="Times New Roman" panose="02020603050405020304" pitchFamily="18" charset="0"/>
                <a:cs typeface="Times New Roman" panose="02020603050405020304" pitchFamily="18" charset="0"/>
              </a:rPr>
              <a:t>  </a:t>
            </a:r>
            <a:r>
              <a:rPr lang="en-US" sz="5200" dirty="0">
                <a:latin typeface="Times New Roman" panose="02020603050405020304" pitchFamily="18" charset="0"/>
                <a:cs typeface="Times New Roman" panose="02020603050405020304" pitchFamily="18" charset="0"/>
              </a:rPr>
              <a:t>excellent</a:t>
            </a:r>
            <a:r>
              <a:rPr lang="en-US" sz="5200" spc="110" dirty="0">
                <a:latin typeface="Times New Roman" panose="02020603050405020304" pitchFamily="18" charset="0"/>
                <a:cs typeface="Times New Roman" panose="02020603050405020304" pitchFamily="18" charset="0"/>
              </a:rPr>
              <a:t>  </a:t>
            </a:r>
            <a:r>
              <a:rPr lang="en-US" sz="5200" spc="-10" dirty="0">
                <a:latin typeface="Times New Roman" panose="02020603050405020304" pitchFamily="18" charset="0"/>
                <a:cs typeface="Times New Roman" panose="02020603050405020304" pitchFamily="18" charset="0"/>
              </a:rPr>
              <a:t>sporting </a:t>
            </a:r>
            <a:r>
              <a:rPr lang="en-US" sz="5200" dirty="0">
                <a:latin typeface="Times New Roman" panose="02020603050405020304" pitchFamily="18" charset="0"/>
                <a:cs typeface="Times New Roman" panose="02020603050405020304" pitchFamily="18" charset="0"/>
              </a:rPr>
              <a:t>facilities as well as a bustling nightlife.</a:t>
            </a:r>
            <a:r>
              <a:rPr lang="en-US" sz="5200" spc="20" dirty="0">
                <a:latin typeface="Times New Roman" panose="02020603050405020304" pitchFamily="18" charset="0"/>
                <a:cs typeface="Times New Roman" panose="02020603050405020304" pitchFamily="18" charset="0"/>
              </a:rPr>
              <a:t>  There is a bus stop outside the entrance directly to the TUS with half Hourly collection times. The facility is also a short 15-minute walk or a 7-minute Bicycle ride. </a:t>
            </a:r>
            <a:endParaRPr lang="en-US" sz="5200" dirty="0">
              <a:latin typeface="Times New Roman" panose="02020603050405020304" pitchFamily="18" charset="0"/>
              <a:cs typeface="Times New Roman" panose="02020603050405020304" pitchFamily="18" charset="0"/>
            </a:endParaRPr>
          </a:p>
          <a:p>
            <a:pPr>
              <a:lnSpc>
                <a:spcPct val="150000"/>
              </a:lnSpc>
              <a:spcBef>
                <a:spcPts val="855"/>
              </a:spcBef>
            </a:pPr>
            <a:r>
              <a:rPr lang="en-US" sz="5200" b="1" dirty="0">
                <a:latin typeface="Times New Roman" panose="02020603050405020304" pitchFamily="18" charset="0"/>
                <a:cs typeface="Times New Roman" panose="02020603050405020304" pitchFamily="18" charset="0"/>
              </a:rPr>
              <a:t>Local</a:t>
            </a:r>
            <a:r>
              <a:rPr lang="en-US" sz="5200" b="1" spc="-15" dirty="0">
                <a:latin typeface="Times New Roman" panose="02020603050405020304" pitchFamily="18" charset="0"/>
                <a:cs typeface="Times New Roman" panose="02020603050405020304" pitchFamily="18" charset="0"/>
              </a:rPr>
              <a:t> </a:t>
            </a:r>
            <a:r>
              <a:rPr lang="en-US" sz="5200" b="1" dirty="0">
                <a:latin typeface="Times New Roman" panose="02020603050405020304" pitchFamily="18" charset="0"/>
                <a:cs typeface="Times New Roman" panose="02020603050405020304" pitchFamily="18" charset="0"/>
              </a:rPr>
              <a:t>Sports facilities include</a:t>
            </a:r>
          </a:p>
          <a:p>
            <a:pPr marL="355600" indent="-228600">
              <a:lnSpc>
                <a:spcPct val="150000"/>
              </a:lnSpc>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Pool</a:t>
            </a:r>
          </a:p>
          <a:p>
            <a:pPr marL="355600" indent="-228600">
              <a:lnSpc>
                <a:spcPct val="150000"/>
              </a:lnSpc>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Park</a:t>
            </a:r>
          </a:p>
          <a:p>
            <a:pPr marL="355600" indent="-228600">
              <a:lnSpc>
                <a:spcPct val="150000"/>
              </a:lnSpc>
              <a:spcBef>
                <a:spcPts val="5"/>
              </a:spcBef>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Pitch</a:t>
            </a:r>
          </a:p>
          <a:p>
            <a:pPr marL="355600" indent="-228600">
              <a:lnSpc>
                <a:spcPct val="150000"/>
              </a:lnSpc>
              <a:spcBef>
                <a:spcPts val="5"/>
              </a:spcBef>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Reginal Sports Centre</a:t>
            </a:r>
          </a:p>
          <a:p>
            <a:pPr indent="-228600">
              <a:lnSpc>
                <a:spcPct val="150000"/>
              </a:lnSpc>
              <a:buFont typeface="Arial" panose="020B0604020202020204" pitchFamily="34" charset="0"/>
              <a:buChar char="•"/>
            </a:pPr>
            <a:endParaRPr lang="en-US" sz="5200" dirty="0">
              <a:latin typeface="Times New Roman" panose="02020603050405020304" pitchFamily="18" charset="0"/>
              <a:cs typeface="Times New Roman" panose="02020603050405020304" pitchFamily="18" charset="0"/>
            </a:endParaRPr>
          </a:p>
          <a:p>
            <a:pPr>
              <a:lnSpc>
                <a:spcPct val="150000"/>
              </a:lnSpc>
            </a:pPr>
            <a:r>
              <a:rPr lang="en-US" sz="5200" b="1" dirty="0">
                <a:latin typeface="Times New Roman" panose="02020603050405020304" pitchFamily="18" charset="0"/>
                <a:cs typeface="Times New Roman" panose="02020603050405020304" pitchFamily="18" charset="0"/>
              </a:rPr>
              <a:t>Local shopping Facilities include</a:t>
            </a:r>
          </a:p>
          <a:p>
            <a:pPr indent="-228600">
              <a:lnSpc>
                <a:spcPct val="150000"/>
              </a:lnSpc>
              <a:buFont typeface="Arial" panose="020B0604020202020204" pitchFamily="34" charset="0"/>
              <a:buChar char="•"/>
            </a:pPr>
            <a:endParaRPr lang="en-US" sz="5200" dirty="0">
              <a:latin typeface="Times New Roman" panose="02020603050405020304" pitchFamily="18" charset="0"/>
              <a:cs typeface="Times New Roman" panose="02020603050405020304" pitchFamily="18" charset="0"/>
            </a:endParaRPr>
          </a:p>
          <a:p>
            <a:pPr marL="355600" indent="-228600">
              <a:lnSpc>
                <a:spcPct val="150000"/>
              </a:lnSpc>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Athlone Shopping Centre</a:t>
            </a:r>
          </a:p>
          <a:p>
            <a:pPr marL="355600" indent="-228600">
              <a:lnSpc>
                <a:spcPct val="150000"/>
              </a:lnSpc>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Golden Island Shopping Centre</a:t>
            </a:r>
          </a:p>
          <a:p>
            <a:pPr marL="355600" indent="-228600">
              <a:lnSpc>
                <a:spcPct val="150000"/>
              </a:lnSpc>
              <a:buFont typeface="Arial" panose="020B0604020202020204" pitchFamily="34" charset="0"/>
              <a:buChar char="•"/>
              <a:tabLst>
                <a:tab pos="355600" algn="l"/>
              </a:tabLst>
            </a:pPr>
            <a:r>
              <a:rPr lang="en-US" sz="5200" dirty="0">
                <a:latin typeface="Times New Roman" panose="02020603050405020304" pitchFamily="18" charset="0"/>
                <a:cs typeface="Times New Roman" panose="02020603050405020304" pitchFamily="18" charset="0"/>
              </a:rPr>
              <a:t>Town Centre Shopping</a:t>
            </a:r>
          </a:p>
          <a:p>
            <a:pPr marL="12700" indent="-228600">
              <a:lnSpc>
                <a:spcPct val="90000"/>
              </a:lnSpc>
              <a:buFont typeface="Arial" panose="020B0604020202020204" pitchFamily="34" charset="0"/>
              <a:buChar char="•"/>
              <a:tabLst>
                <a:tab pos="355600" algn="l"/>
              </a:tabLst>
            </a:pPr>
            <a:endParaRPr lang="en-US" sz="800" dirty="0"/>
          </a:p>
        </p:txBody>
      </p:sp>
      <p:pic>
        <p:nvPicPr>
          <p:cNvPr id="7" name="object 7"/>
          <p:cNvPicPr/>
          <p:nvPr/>
        </p:nvPicPr>
        <p:blipFill>
          <a:blip r:embed="rId2" cstate="print"/>
          <a:stretch>
            <a:fillRect/>
          </a:stretch>
        </p:blipFill>
        <p:spPr>
          <a:xfrm>
            <a:off x="7086600" y="1266100"/>
            <a:ext cx="2905080" cy="1822937"/>
          </a:xfrm>
          <a:prstGeom prst="rect">
            <a:avLst/>
          </a:prstGeom>
        </p:spPr>
      </p:pic>
      <p:pic>
        <p:nvPicPr>
          <p:cNvPr id="4" name="object 4"/>
          <p:cNvPicPr/>
          <p:nvPr/>
        </p:nvPicPr>
        <p:blipFill>
          <a:blip r:embed="rId3" cstate="print"/>
          <a:stretch>
            <a:fillRect/>
          </a:stretch>
        </p:blipFill>
        <p:spPr>
          <a:xfrm>
            <a:off x="10463661" y="5677151"/>
            <a:ext cx="1452935" cy="663215"/>
          </a:xfrm>
          <a:prstGeom prst="rect">
            <a:avLst/>
          </a:prstGeom>
        </p:spPr>
      </p:pic>
      <p:pic>
        <p:nvPicPr>
          <p:cNvPr id="6" name="object 6"/>
          <p:cNvPicPr/>
          <p:nvPr/>
        </p:nvPicPr>
        <p:blipFill>
          <a:blip r:embed="rId4" cstate="print"/>
          <a:stretch>
            <a:fillRect/>
          </a:stretch>
        </p:blipFill>
        <p:spPr>
          <a:xfrm>
            <a:off x="7086600" y="3970716"/>
            <a:ext cx="2905080" cy="1830200"/>
          </a:xfrm>
          <a:prstGeom prst="rect">
            <a:avLst/>
          </a:prstGeom>
        </p:spPr>
      </p:pic>
      <p:pic>
        <p:nvPicPr>
          <p:cNvPr id="3" name="object 3"/>
          <p:cNvPicPr/>
          <p:nvPr/>
        </p:nvPicPr>
        <p:blipFill>
          <a:blip r:embed="rId5" cstate="print"/>
          <a:stretch>
            <a:fillRect/>
          </a:stretch>
        </p:blipFill>
        <p:spPr>
          <a:xfrm>
            <a:off x="10739065" y="451525"/>
            <a:ext cx="902128" cy="1078149"/>
          </a:xfrm>
          <a:prstGeom prst="rect">
            <a:avLst/>
          </a:prstGeom>
        </p:spPr>
      </p:pic>
      <p:sp>
        <p:nvSpPr>
          <p:cNvPr id="8" name="object 8"/>
          <p:cNvSpPr txBox="1">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a:spcAft>
                <a:spcPts val="600"/>
              </a:spcAft>
            </a:pPr>
            <a:fld id="{81D60167-4931-47E6-BA6A-407CBD079E47}" type="slidenum">
              <a:rPr lang="en-US" spc="-25">
                <a:solidFill>
                  <a:schemeClr val="tx1">
                    <a:tint val="75000"/>
                  </a:schemeClr>
                </a:solidFill>
              </a:rPr>
              <a:pPr>
                <a:spcAft>
                  <a:spcPts val="600"/>
                </a:spcAft>
              </a:pPr>
              <a:t>6</a:t>
            </a:fld>
            <a:endParaRPr lang="en-US" spc="-25">
              <a:solidFill>
                <a:schemeClr val="tx1">
                  <a:tint val="75000"/>
                </a:schemeClr>
              </a:solidFill>
            </a:endParaRPr>
          </a:p>
        </p:txBody>
      </p:sp>
      <p:grpSp>
        <p:nvGrpSpPr>
          <p:cNvPr id="26" name="Group 25">
            <a:extLst>
              <a:ext uri="{FF2B5EF4-FFF2-40B4-BE49-F238E27FC236}">
                <a16:creationId xmlns:a16="http://schemas.microsoft.com/office/drawing/2014/main" id="{32CC9F2B-E219-AF55-BBE8-372B5AC600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27" name="Rectangle 26">
              <a:extLst>
                <a:ext uri="{FF2B5EF4-FFF2-40B4-BE49-F238E27FC236}">
                  <a16:creationId xmlns:a16="http://schemas.microsoft.com/office/drawing/2014/main" id="{E456E449-1EFC-16B5-CB11-7E6A8BBBC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734DB8-CD27-D04F-74D4-3AC47BA0B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p:cNvSpPr>
          <p:nvPr/>
        </p:nvSpPr>
        <p:spPr>
          <a:xfrm>
            <a:off x="4116569" y="207122"/>
            <a:ext cx="7045826" cy="6566915"/>
          </a:xfrm>
          <a:prstGeom prst="rect">
            <a:avLst/>
          </a:prstGeom>
        </p:spPr>
        <p:txBody>
          <a:bodyPr vert="horz" lIns="0" tIns="26034" rIns="0" bIns="0" rtlCol="0" anchor="ctr">
            <a:normAutofit fontScale="92500" lnSpcReduction="10000"/>
          </a:bodyPr>
          <a:lstStyle/>
          <a:p>
            <a:pPr defTabSz="578479">
              <a:lnSpc>
                <a:spcPct val="90000"/>
              </a:lnSpc>
              <a:spcBef>
                <a:spcPts val="22"/>
              </a:spcBef>
            </a:pPr>
            <a:endParaRPr lang="en-GB" sz="1200" kern="1200" dirty="0">
              <a:solidFill>
                <a:schemeClr val="tx1"/>
              </a:solidFill>
              <a:latin typeface="+mn-lt"/>
              <a:ea typeface="+mn-ea"/>
              <a:cs typeface="+mn-cs"/>
            </a:endParaRPr>
          </a:p>
          <a:p>
            <a:pPr marL="8034" defTabSz="578479">
              <a:lnSpc>
                <a:spcPct val="90000"/>
              </a:lnSpc>
            </a:pPr>
            <a:endParaRPr lang="en-GB" sz="1200" dirty="0"/>
          </a:p>
          <a:p>
            <a:pPr marL="8034" defTabSz="578479">
              <a:lnSpc>
                <a:spcPct val="90000"/>
              </a:lnSpc>
            </a:pPr>
            <a:endParaRPr lang="en-GB" sz="1200" kern="1200" dirty="0">
              <a:solidFill>
                <a:schemeClr val="tx1"/>
              </a:solidFill>
              <a:latin typeface="Pristina" panose="03060402040406080204" pitchFamily="66" charset="0"/>
            </a:endParaRPr>
          </a:p>
          <a:p>
            <a:pPr marL="8034" defTabSz="578479">
              <a:lnSpc>
                <a:spcPct val="90000"/>
              </a:lnSpc>
            </a:pPr>
            <a:endParaRPr lang="en-GB" sz="1200" dirty="0">
              <a:latin typeface="Pristina" panose="03060402040406080204" pitchFamily="66" charset="0"/>
            </a:endParaRPr>
          </a:p>
          <a:p>
            <a:pPr marL="8034" defTabSz="578479">
              <a:lnSpc>
                <a:spcPct val="90000"/>
              </a:lnSpc>
            </a:pPr>
            <a:endParaRPr lang="en-GB" sz="1200" kern="1200" dirty="0">
              <a:solidFill>
                <a:schemeClr val="tx1"/>
              </a:solidFill>
              <a:latin typeface="Pristina" panose="03060402040406080204" pitchFamily="66" charset="0"/>
            </a:endParaRPr>
          </a:p>
          <a:p>
            <a:pPr marL="8034" defTabSz="578479">
              <a:lnSpc>
                <a:spcPct val="90000"/>
              </a:lnSpc>
            </a:pPr>
            <a:endParaRPr lang="en-GB" sz="1200" dirty="0">
              <a:latin typeface="Pristina" panose="03060402040406080204" pitchFamily="66" charset="0"/>
            </a:endParaRPr>
          </a:p>
          <a:p>
            <a:pPr marL="8034" defTabSz="578479">
              <a:lnSpc>
                <a:spcPct val="90000"/>
              </a:lnSpc>
            </a:pPr>
            <a:endParaRPr lang="en-GB" sz="1200" kern="1200" dirty="0">
              <a:solidFill>
                <a:schemeClr val="tx1"/>
              </a:solidFill>
              <a:latin typeface="Pristina" panose="03060402040406080204" pitchFamily="66" charset="0"/>
            </a:endParaRPr>
          </a:p>
          <a:p>
            <a:pPr marL="8034" defTabSz="578479">
              <a:lnSpc>
                <a:spcPct val="90000"/>
              </a:lnSpc>
            </a:pPr>
            <a:r>
              <a:rPr lang="en-GB" sz="1400" u="sng" kern="1200" dirty="0">
                <a:solidFill>
                  <a:schemeClr val="tx1"/>
                </a:solidFill>
                <a:latin typeface="Times New Roman" panose="02020603050405020304" pitchFamily="18" charset="0"/>
                <a:cs typeface="Times New Roman" panose="02020603050405020304" pitchFamily="18" charset="0"/>
              </a:rPr>
              <a:t>Bower Hall </a:t>
            </a:r>
            <a:r>
              <a:rPr lang="en-GB" sz="1400" u="sng" kern="1200" spc="-19" dirty="0">
                <a:solidFill>
                  <a:schemeClr val="tx1"/>
                </a:solidFill>
                <a:latin typeface="Times New Roman" panose="02020603050405020304" pitchFamily="18" charset="0"/>
                <a:cs typeface="Times New Roman" panose="02020603050405020304" pitchFamily="18" charset="0"/>
              </a:rPr>
              <a:t> </a:t>
            </a:r>
            <a:r>
              <a:rPr lang="en-GB" sz="1400" u="sng" kern="1200" dirty="0">
                <a:solidFill>
                  <a:schemeClr val="tx1"/>
                </a:solidFill>
                <a:latin typeface="Times New Roman" panose="02020603050405020304" pitchFamily="18" charset="0"/>
                <a:cs typeface="Times New Roman" panose="02020603050405020304" pitchFamily="18" charset="0"/>
              </a:rPr>
              <a:t>grounds</a:t>
            </a:r>
            <a:r>
              <a:rPr lang="en-GB" sz="1400" u="sng" kern="1200" spc="-13" dirty="0">
                <a:solidFill>
                  <a:schemeClr val="tx1"/>
                </a:solidFill>
                <a:latin typeface="Times New Roman" panose="02020603050405020304" pitchFamily="18" charset="0"/>
                <a:cs typeface="Times New Roman" panose="02020603050405020304" pitchFamily="18" charset="0"/>
              </a:rPr>
              <a:t> </a:t>
            </a:r>
            <a:r>
              <a:rPr lang="en-GB" sz="1400" u="sng" kern="1200" dirty="0">
                <a:solidFill>
                  <a:schemeClr val="tx1"/>
                </a:solidFill>
                <a:latin typeface="Times New Roman" panose="02020603050405020304" pitchFamily="18" charset="0"/>
                <a:cs typeface="Times New Roman" panose="02020603050405020304" pitchFamily="18" charset="0"/>
              </a:rPr>
              <a:t>boasts</a:t>
            </a:r>
            <a:r>
              <a:rPr lang="en-GB" sz="1400" u="sng" kern="1200" spc="-19" dirty="0">
                <a:solidFill>
                  <a:schemeClr val="tx1"/>
                </a:solidFill>
                <a:latin typeface="Times New Roman" panose="02020603050405020304" pitchFamily="18" charset="0"/>
                <a:cs typeface="Times New Roman" panose="02020603050405020304" pitchFamily="18" charset="0"/>
              </a:rPr>
              <a:t> </a:t>
            </a:r>
            <a:r>
              <a:rPr lang="en-GB" sz="1400" u="sng" kern="1200" dirty="0">
                <a:solidFill>
                  <a:schemeClr val="tx1"/>
                </a:solidFill>
                <a:latin typeface="Times New Roman" panose="02020603050405020304" pitchFamily="18" charset="0"/>
                <a:cs typeface="Times New Roman" panose="02020603050405020304" pitchFamily="18" charset="0"/>
              </a:rPr>
              <a:t>the</a:t>
            </a:r>
            <a:r>
              <a:rPr lang="en-GB" sz="1400" u="sng" kern="1200" spc="-28" dirty="0">
                <a:solidFill>
                  <a:schemeClr val="tx1"/>
                </a:solidFill>
                <a:latin typeface="Times New Roman" panose="02020603050405020304" pitchFamily="18" charset="0"/>
                <a:cs typeface="Times New Roman" panose="02020603050405020304" pitchFamily="18" charset="0"/>
              </a:rPr>
              <a:t> </a:t>
            </a:r>
            <a:r>
              <a:rPr lang="en-GB" sz="1400" u="sng" kern="1200" dirty="0">
                <a:solidFill>
                  <a:schemeClr val="tx1"/>
                </a:solidFill>
                <a:latin typeface="Times New Roman" panose="02020603050405020304" pitchFamily="18" charset="0"/>
                <a:cs typeface="Times New Roman" panose="02020603050405020304" pitchFamily="18" charset="0"/>
              </a:rPr>
              <a:t>following</a:t>
            </a:r>
            <a:r>
              <a:rPr lang="en-GB" sz="1400" u="sng" kern="1200" spc="-13" dirty="0">
                <a:solidFill>
                  <a:schemeClr val="tx1"/>
                </a:solidFill>
                <a:latin typeface="Times New Roman" panose="02020603050405020304" pitchFamily="18" charset="0"/>
                <a:cs typeface="Times New Roman" panose="02020603050405020304" pitchFamily="18" charset="0"/>
              </a:rPr>
              <a:t> </a:t>
            </a:r>
            <a:r>
              <a:rPr lang="en-GB" sz="1400" u="sng" kern="1200" dirty="0">
                <a:solidFill>
                  <a:schemeClr val="tx1"/>
                </a:solidFill>
                <a:latin typeface="Times New Roman" panose="02020603050405020304" pitchFamily="18" charset="0"/>
                <a:cs typeface="Times New Roman" panose="02020603050405020304" pitchFamily="18" charset="0"/>
              </a:rPr>
              <a:t>facilities:</a:t>
            </a:r>
            <a:r>
              <a:rPr lang="en-GB" sz="1400" u="sng" kern="1200" spc="-9" dirty="0">
                <a:solidFill>
                  <a:schemeClr val="tx1"/>
                </a:solidFill>
                <a:latin typeface="Times New Roman" panose="02020603050405020304" pitchFamily="18" charset="0"/>
                <a:cs typeface="Times New Roman" panose="02020603050405020304" pitchFamily="18" charset="0"/>
              </a:rPr>
              <a:t> </a:t>
            </a:r>
            <a:r>
              <a:rPr lang="en-GB" sz="1400" u="sng" kern="1200" spc="-32" dirty="0">
                <a:solidFill>
                  <a:schemeClr val="tx1"/>
                </a:solidFill>
                <a:latin typeface="Times New Roman" panose="02020603050405020304" pitchFamily="18" charset="0"/>
                <a:cs typeface="Times New Roman" panose="02020603050405020304" pitchFamily="18" charset="0"/>
              </a:rPr>
              <a:t>-</a:t>
            </a:r>
          </a:p>
          <a:p>
            <a:pPr defTabSz="578479">
              <a:lnSpc>
                <a:spcPct val="90000"/>
              </a:lnSpc>
              <a:spcBef>
                <a:spcPts val="32"/>
              </a:spcBef>
            </a:pPr>
            <a:endParaRPr lang="en-GB" sz="1400" kern="1200" dirty="0">
              <a:solidFill>
                <a:schemeClr val="tx1"/>
              </a:solidFill>
              <a:latin typeface="Times New Roman" panose="02020603050405020304" pitchFamily="18" charset="0"/>
              <a:cs typeface="Times New Roman" panose="02020603050405020304" pitchFamily="18" charset="0"/>
            </a:endParaRPr>
          </a:p>
          <a:p>
            <a:pPr marL="8034" defTabSz="578479">
              <a:lnSpc>
                <a:spcPct val="90000"/>
              </a:lnSpc>
            </a:pPr>
            <a:r>
              <a:rPr lang="en-GB" sz="1400" b="1" i="1" kern="1200" spc="-6" dirty="0">
                <a:solidFill>
                  <a:schemeClr val="tx1"/>
                </a:solidFill>
                <a:latin typeface="Times New Roman" panose="02020603050405020304" pitchFamily="18" charset="0"/>
                <a:cs typeface="Times New Roman" panose="02020603050405020304" pitchFamily="18" charset="0"/>
              </a:rPr>
              <a:t>Externally</a:t>
            </a:r>
          </a:p>
          <a:p>
            <a:pPr defTabSz="578479">
              <a:lnSpc>
                <a:spcPct val="90000"/>
              </a:lnSpc>
              <a:spcBef>
                <a:spcPts val="3"/>
              </a:spcBef>
            </a:pPr>
            <a:endParaRPr lang="en-GB" sz="1400" kern="1200" dirty="0">
              <a:solidFill>
                <a:schemeClr val="tx1"/>
              </a:solidFill>
              <a:latin typeface="Times New Roman" panose="02020603050405020304" pitchFamily="18" charset="0"/>
              <a:cs typeface="Times New Roman" panose="02020603050405020304" pitchFamily="18" charset="0"/>
            </a:endParaRPr>
          </a:p>
          <a:p>
            <a:pPr marL="8034" defTabSz="578479">
              <a:lnSpc>
                <a:spcPct val="90000"/>
              </a:lnSpc>
            </a:pPr>
            <a:r>
              <a:rPr lang="en-GB" sz="1400" kern="1200" dirty="0">
                <a:solidFill>
                  <a:schemeClr val="tx1"/>
                </a:solidFill>
                <a:latin typeface="Times New Roman" panose="02020603050405020304" pitchFamily="18" charset="0"/>
                <a:cs typeface="Times New Roman" panose="02020603050405020304" pitchFamily="18" charset="0"/>
              </a:rPr>
              <a:t>There</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are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approximately 7</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acres</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of</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open</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space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on</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the</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facility</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comprising:</a:t>
            </a:r>
            <a:r>
              <a:rPr lang="en-GB" sz="1400" kern="1200" spc="3" dirty="0">
                <a:solidFill>
                  <a:schemeClr val="tx1"/>
                </a:solidFill>
                <a:latin typeface="Times New Roman" panose="02020603050405020304" pitchFamily="18" charset="0"/>
                <a:cs typeface="Times New Roman" panose="02020603050405020304" pitchFamily="18" charset="0"/>
              </a:rPr>
              <a:t> </a:t>
            </a:r>
            <a:r>
              <a:rPr lang="en-GB" sz="1400" kern="1200" spc="-32" dirty="0">
                <a:solidFill>
                  <a:schemeClr val="tx1"/>
                </a:solidFill>
                <a:latin typeface="Times New Roman" panose="02020603050405020304" pitchFamily="18" charset="0"/>
                <a:cs typeface="Times New Roman" panose="02020603050405020304" pitchFamily="18" charset="0"/>
              </a:rPr>
              <a:t>-</a:t>
            </a:r>
          </a:p>
          <a:p>
            <a:pPr marL="72310" indent="-64276" defTabSz="578479">
              <a:spcBef>
                <a:spcPts val="70"/>
              </a:spcBef>
              <a:buChar char="-"/>
              <a:tabLst>
                <a:tab pos="72310" algn="l"/>
              </a:tabLst>
            </a:pPr>
            <a:r>
              <a:rPr lang="en-GB" sz="1400" kern="1200" dirty="0">
                <a:solidFill>
                  <a:schemeClr val="tx1"/>
                </a:solidFill>
                <a:latin typeface="Times New Roman" panose="02020603050405020304" pitchFamily="18" charset="0"/>
                <a:cs typeface="Times New Roman" panose="02020603050405020304" pitchFamily="18" charset="0"/>
              </a:rPr>
              <a:t>Private Grounds with mature gardens</a:t>
            </a:r>
            <a:endParaRPr lang="en-GB" sz="1400" kern="1200" spc="-6" dirty="0">
              <a:solidFill>
                <a:schemeClr val="tx1"/>
              </a:solidFill>
              <a:latin typeface="Times New Roman" panose="02020603050405020304" pitchFamily="18" charset="0"/>
              <a:cs typeface="Times New Roman" panose="02020603050405020304" pitchFamily="18" charset="0"/>
            </a:endParaRPr>
          </a:p>
          <a:p>
            <a:pPr marL="70301" indent="-62266" defTabSz="578479">
              <a:spcBef>
                <a:spcPts val="70"/>
              </a:spcBef>
              <a:buChar char="-"/>
              <a:tabLst>
                <a:tab pos="70301" algn="l"/>
              </a:tabLst>
            </a:pPr>
            <a:r>
              <a:rPr lang="en-GB" sz="1400" kern="1200" dirty="0">
                <a:solidFill>
                  <a:schemeClr val="tx1"/>
                </a:solidFill>
                <a:latin typeface="Times New Roman" panose="02020603050405020304" pitchFamily="18" charset="0"/>
                <a:cs typeface="Times New Roman" panose="02020603050405020304" pitchFamily="18" charset="0"/>
              </a:rPr>
              <a:t>Wooded</a:t>
            </a:r>
            <a:r>
              <a:rPr lang="en-GB" sz="1400" kern="1200" spc="-47" dirty="0">
                <a:solidFill>
                  <a:schemeClr val="tx1"/>
                </a:solidFill>
                <a:latin typeface="Times New Roman" panose="02020603050405020304" pitchFamily="18" charset="0"/>
                <a:cs typeface="Times New Roman" panose="02020603050405020304" pitchFamily="18" charset="0"/>
              </a:rPr>
              <a:t> </a:t>
            </a:r>
            <a:r>
              <a:rPr lang="en-GB" sz="1400" kern="1200" spc="-6" dirty="0">
                <a:solidFill>
                  <a:schemeClr val="tx1"/>
                </a:solidFill>
                <a:latin typeface="Times New Roman" panose="02020603050405020304" pitchFamily="18" charset="0"/>
                <a:cs typeface="Times New Roman" panose="02020603050405020304" pitchFamily="18" charset="0"/>
              </a:rPr>
              <a:t>walkways</a:t>
            </a:r>
          </a:p>
          <a:p>
            <a:pPr marL="70301" indent="-62266" defTabSz="578479">
              <a:spcBef>
                <a:spcPts val="70"/>
              </a:spcBef>
              <a:buChar char="-"/>
              <a:tabLst>
                <a:tab pos="70301" algn="l"/>
              </a:tabLst>
            </a:pPr>
            <a:r>
              <a:rPr lang="en-GB" sz="1400" kern="1200" spc="-6" dirty="0">
                <a:solidFill>
                  <a:schemeClr val="tx1"/>
                </a:solidFill>
                <a:latin typeface="Times New Roman" panose="02020603050405020304" pitchFamily="18" charset="0"/>
                <a:cs typeface="Times New Roman" panose="02020603050405020304" pitchFamily="18" charset="0"/>
              </a:rPr>
              <a:t>Outdoor seating and relaxation areas</a:t>
            </a:r>
          </a:p>
          <a:p>
            <a:pPr marL="63875" marR="1191104" indent="-56242" defTabSz="578479">
              <a:buFont typeface="Arial"/>
              <a:buChar char="-"/>
              <a:tabLst>
                <a:tab pos="63875" algn="l"/>
                <a:tab pos="69899" algn="l"/>
              </a:tabLst>
            </a:pPr>
            <a:r>
              <a:rPr lang="en-GB" sz="1400" kern="1200" dirty="0">
                <a:solidFill>
                  <a:schemeClr val="tx1"/>
                </a:solidFill>
                <a:latin typeface="Times New Roman" panose="02020603050405020304" pitchFamily="18" charset="0"/>
                <a:cs typeface="Times New Roman" panose="02020603050405020304" pitchFamily="18" charset="0"/>
              </a:rPr>
              <a:t>	</a:t>
            </a:r>
            <a:r>
              <a:rPr lang="en-GB" sz="1400" kern="1200" spc="-13" dirty="0">
                <a:solidFill>
                  <a:schemeClr val="tx1"/>
                </a:solidFill>
                <a:latin typeface="Times New Roman" panose="02020603050405020304" pitchFamily="18" charset="0"/>
                <a:cs typeface="Times New Roman" panose="02020603050405020304" pitchFamily="18" charset="0"/>
              </a:rPr>
              <a:t>Tennis</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Courts</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(4)</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of</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which</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two</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are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converted</a:t>
            </a:r>
            <a:r>
              <a:rPr lang="en-GB" sz="1400" kern="1200" spc="-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for</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use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as</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basketball</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spc="-6" dirty="0">
                <a:solidFill>
                  <a:schemeClr val="tx1"/>
                </a:solidFill>
                <a:latin typeface="Times New Roman" panose="02020603050405020304" pitchFamily="18" charset="0"/>
                <a:cs typeface="Times New Roman" panose="02020603050405020304" pitchFamily="18" charset="0"/>
              </a:rPr>
              <a:t>courts. </a:t>
            </a:r>
            <a:r>
              <a:rPr lang="en-GB" sz="1400" kern="1200" dirty="0">
                <a:solidFill>
                  <a:schemeClr val="tx1"/>
                </a:solidFill>
                <a:latin typeface="Times New Roman" panose="02020603050405020304" pitchFamily="18" charset="0"/>
                <a:cs typeface="Times New Roman" panose="02020603050405020304" pitchFamily="18" charset="0"/>
              </a:rPr>
              <a:t>The</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four</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tennis</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courts</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can</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also</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act</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as</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hard</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surface</a:t>
            </a:r>
            <a:r>
              <a:rPr lang="en-GB" sz="1400" kern="1200" spc="-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football</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spc="-6" dirty="0">
                <a:solidFill>
                  <a:schemeClr val="tx1"/>
                </a:solidFill>
                <a:latin typeface="Times New Roman" panose="02020603050405020304" pitchFamily="18" charset="0"/>
                <a:cs typeface="Times New Roman" panose="02020603050405020304" pitchFamily="18" charset="0"/>
              </a:rPr>
              <a:t>pitch.</a:t>
            </a:r>
          </a:p>
          <a:p>
            <a:pPr marL="63875" marR="1191104" indent="-56242" defTabSz="578479">
              <a:buFont typeface="Arial"/>
              <a:buChar char="-"/>
              <a:tabLst>
                <a:tab pos="63875" algn="l"/>
                <a:tab pos="69899" algn="l"/>
              </a:tabLst>
            </a:pPr>
            <a:r>
              <a:rPr lang="en-GB" sz="1400" kern="1200" spc="-6" dirty="0">
                <a:solidFill>
                  <a:schemeClr val="tx1"/>
                </a:solidFill>
                <a:latin typeface="Times New Roman" panose="02020603050405020304" pitchFamily="18" charset="0"/>
                <a:cs typeface="Times New Roman" panose="02020603050405020304" pitchFamily="18" charset="0"/>
              </a:rPr>
              <a:t>Onsite Secure Parking</a:t>
            </a:r>
          </a:p>
          <a:p>
            <a:pPr defTabSz="578479">
              <a:lnSpc>
                <a:spcPct val="90000"/>
              </a:lnSpc>
              <a:spcBef>
                <a:spcPts val="32"/>
              </a:spcBef>
            </a:pPr>
            <a:endParaRPr lang="en-GB" sz="1400" kern="1200" dirty="0">
              <a:solidFill>
                <a:schemeClr val="tx1"/>
              </a:solidFill>
              <a:latin typeface="Times New Roman" panose="02020603050405020304" pitchFamily="18" charset="0"/>
              <a:cs typeface="Times New Roman" panose="02020603050405020304" pitchFamily="18" charset="0"/>
            </a:endParaRPr>
          </a:p>
          <a:p>
            <a:pPr marL="8034" defTabSz="578479">
              <a:lnSpc>
                <a:spcPct val="90000"/>
              </a:lnSpc>
            </a:pPr>
            <a:r>
              <a:rPr lang="en-GB" sz="1400" b="1" i="1" kern="1200" spc="-6" dirty="0">
                <a:solidFill>
                  <a:schemeClr val="tx1"/>
                </a:solidFill>
                <a:latin typeface="Times New Roman" panose="02020603050405020304" pitchFamily="18" charset="0"/>
                <a:cs typeface="Times New Roman" panose="02020603050405020304" pitchFamily="18" charset="0"/>
              </a:rPr>
              <a:t>Internally</a:t>
            </a:r>
          </a:p>
          <a:p>
            <a:pPr defTabSz="578479">
              <a:lnSpc>
                <a:spcPct val="90000"/>
              </a:lnSpc>
              <a:spcBef>
                <a:spcPts val="3"/>
              </a:spcBef>
            </a:pPr>
            <a:endParaRPr lang="en-GB" sz="1400" kern="1200" dirty="0">
              <a:solidFill>
                <a:schemeClr val="tx1"/>
              </a:solidFill>
              <a:latin typeface="Times New Roman" panose="02020603050405020304" pitchFamily="18" charset="0"/>
              <a:cs typeface="Times New Roman" panose="02020603050405020304" pitchFamily="18" charset="0"/>
            </a:endParaRPr>
          </a:p>
          <a:p>
            <a:pPr marL="8034" marR="1130443" defTabSz="578479"/>
            <a:r>
              <a:rPr lang="en-GB" sz="1400" kern="1200" dirty="0">
                <a:solidFill>
                  <a:schemeClr val="tx1"/>
                </a:solidFill>
                <a:latin typeface="Times New Roman" panose="02020603050405020304" pitchFamily="18" charset="0"/>
                <a:cs typeface="Times New Roman" panose="02020603050405020304" pitchFamily="18" charset="0"/>
              </a:rPr>
              <a:t>The</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Bower</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building</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itself</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has</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a:t>
            </a:r>
            <a:r>
              <a:rPr lang="en-GB" sz="1400" kern="1200" spc="-28"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large</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footprint</a:t>
            </a:r>
            <a:r>
              <a:rPr lang="en-GB" sz="1400" kern="1200" spc="-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with</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significant</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common</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spc="-6" dirty="0">
                <a:solidFill>
                  <a:schemeClr val="tx1"/>
                </a:solidFill>
                <a:latin typeface="Times New Roman" panose="02020603050405020304" pitchFamily="18" charset="0"/>
                <a:cs typeface="Times New Roman" panose="02020603050405020304" pitchFamily="18" charset="0"/>
              </a:rPr>
              <a:t>areas </a:t>
            </a:r>
            <a:r>
              <a:rPr lang="en-GB" sz="1400" kern="1200" dirty="0">
                <a:solidFill>
                  <a:schemeClr val="tx1"/>
                </a:solidFill>
                <a:latin typeface="Times New Roman" panose="02020603050405020304" pitchFamily="18" charset="0"/>
                <a:cs typeface="Times New Roman" panose="02020603050405020304" pitchFamily="18" charset="0"/>
              </a:rPr>
              <a:t>to</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allow</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for</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the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movement</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of</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people</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which</a:t>
            </a:r>
            <a:r>
              <a:rPr lang="en-GB" sz="1400" kern="1200" spc="-1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would</a:t>
            </a:r>
            <a:r>
              <a:rPr lang="en-GB" sz="1400" kern="1200" spc="-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not</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be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available in</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private rentals</a:t>
            </a:r>
            <a:r>
              <a:rPr lang="en-GB" sz="1400" kern="1200" spc="-6" dirty="0">
                <a:solidFill>
                  <a:schemeClr val="tx1"/>
                </a:solidFill>
                <a:latin typeface="Times New Roman" panose="02020603050405020304" pitchFamily="18" charset="0"/>
                <a:cs typeface="Times New Roman" panose="02020603050405020304" pitchFamily="18" charset="0"/>
              </a:rPr>
              <a:t>.</a:t>
            </a:r>
          </a:p>
          <a:p>
            <a:pPr marL="8034" marR="958507" defTabSz="578479"/>
            <a:r>
              <a:rPr lang="en-GB" sz="1400" kern="1200" dirty="0">
                <a:solidFill>
                  <a:schemeClr val="tx1"/>
                </a:solidFill>
                <a:latin typeface="Times New Roman" panose="02020603050405020304" pitchFamily="18" charset="0"/>
                <a:cs typeface="Times New Roman" panose="02020603050405020304" pitchFamily="18" charset="0"/>
              </a:rPr>
              <a:t>The</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Facility</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is</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connected</a:t>
            </a:r>
            <a:r>
              <a:rPr lang="en-GB" sz="1400" kern="1200" spc="-3"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to</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all</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utilities</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and</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has</a:t>
            </a:r>
            <a:r>
              <a:rPr lang="en-GB" sz="1400" kern="1200" spc="-1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a:t>
            </a: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fully</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integrated and</a:t>
            </a:r>
            <a:r>
              <a:rPr lang="en-GB" sz="1400" kern="1200" spc="-19" dirty="0">
                <a:solidFill>
                  <a:schemeClr val="tx1"/>
                </a:solidFill>
                <a:latin typeface="Times New Roman" panose="02020603050405020304" pitchFamily="18" charset="0"/>
                <a:cs typeface="Times New Roman" panose="02020603050405020304" pitchFamily="18" charset="0"/>
              </a:rPr>
              <a:t> </a:t>
            </a:r>
            <a:r>
              <a:rPr lang="en-GB" sz="1400" kern="1200" spc="-6" dirty="0">
                <a:solidFill>
                  <a:schemeClr val="tx1"/>
                </a:solidFill>
                <a:latin typeface="Times New Roman" panose="02020603050405020304" pitchFamily="18" charset="0"/>
                <a:cs typeface="Times New Roman" panose="02020603050405020304" pitchFamily="18" charset="0"/>
              </a:rPr>
              <a:t>operational </a:t>
            </a:r>
            <a:r>
              <a:rPr lang="en-GB" sz="1400" kern="1200" dirty="0">
                <a:solidFill>
                  <a:schemeClr val="tx1"/>
                </a:solidFill>
                <a:latin typeface="Times New Roman" panose="02020603050405020304" pitchFamily="18" charset="0"/>
                <a:cs typeface="Times New Roman" panose="02020603050405020304" pitchFamily="18" charset="0"/>
              </a:rPr>
              <a:t>serviced</a:t>
            </a:r>
            <a:r>
              <a:rPr lang="en-GB" sz="1400" kern="1200" spc="-6"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fire</a:t>
            </a:r>
            <a:r>
              <a:rPr lang="en-GB" sz="1400" kern="1200" spc="-25" dirty="0">
                <a:solidFill>
                  <a:schemeClr val="tx1"/>
                </a:solidFill>
                <a:latin typeface="Times New Roman" panose="02020603050405020304" pitchFamily="18" charset="0"/>
                <a:cs typeface="Times New Roman" panose="02020603050405020304" pitchFamily="18" charset="0"/>
              </a:rPr>
              <a:t> </a:t>
            </a:r>
            <a:r>
              <a:rPr lang="en-GB" sz="1400" kern="1200" spc="-6" dirty="0">
                <a:solidFill>
                  <a:schemeClr val="tx1"/>
                </a:solidFill>
                <a:latin typeface="Times New Roman" panose="02020603050405020304" pitchFamily="18" charset="0"/>
                <a:cs typeface="Times New Roman" panose="02020603050405020304" pitchFamily="18" charset="0"/>
              </a:rPr>
              <a:t>alarm.</a:t>
            </a:r>
          </a:p>
          <a:p>
            <a:pPr marL="8034" marR="958507" defTabSz="578479"/>
            <a:endParaRPr lang="en-GB" sz="1400" kern="1200" spc="-6" dirty="0">
              <a:solidFill>
                <a:schemeClr val="tx1"/>
              </a:solidFill>
              <a:latin typeface="Times New Roman" panose="02020603050405020304" pitchFamily="18" charset="0"/>
              <a:cs typeface="Times New Roman" panose="02020603050405020304" pitchFamily="18" charset="0"/>
            </a:endParaRPr>
          </a:p>
          <a:p>
            <a:pPr marL="8034" defTabSz="578479">
              <a:spcBef>
                <a:spcPts val="76"/>
              </a:spcBef>
            </a:pPr>
            <a:r>
              <a:rPr lang="en-GB" sz="1400" kern="1200" dirty="0">
                <a:solidFill>
                  <a:schemeClr val="tx1"/>
                </a:solidFill>
                <a:latin typeface="Times New Roman" panose="02020603050405020304" pitchFamily="18" charset="0"/>
                <a:cs typeface="Times New Roman" panose="02020603050405020304" pitchFamily="18" charset="0"/>
              </a:rPr>
              <a:t>Facilities</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include</a:t>
            </a:r>
            <a:r>
              <a:rPr lang="en-GB" sz="1400" kern="1200" spc="-9" dirty="0">
                <a:solidFill>
                  <a:schemeClr val="tx1"/>
                </a:solidFill>
                <a:latin typeface="Times New Roman" panose="02020603050405020304" pitchFamily="18" charset="0"/>
                <a:cs typeface="Times New Roman" panose="02020603050405020304" pitchFamily="18" charset="0"/>
              </a:rPr>
              <a:t> </a:t>
            </a:r>
            <a:r>
              <a:rPr lang="en-GB" sz="1400" kern="1200" dirty="0">
                <a:solidFill>
                  <a:schemeClr val="tx1"/>
                </a:solidFill>
                <a:latin typeface="Times New Roman" panose="02020603050405020304" pitchFamily="18" charset="0"/>
                <a:cs typeface="Times New Roman" panose="02020603050405020304" pitchFamily="18" charset="0"/>
              </a:rPr>
              <a:t>:</a:t>
            </a:r>
          </a:p>
          <a:p>
            <a:pPr marL="8034" defTabSz="578479">
              <a:spcBef>
                <a:spcPts val="76"/>
              </a:spcBef>
            </a:pPr>
            <a:r>
              <a:rPr lang="en-GB" sz="1400" kern="1200" spc="-22" dirty="0">
                <a:solidFill>
                  <a:schemeClr val="tx1"/>
                </a:solidFill>
                <a:latin typeface="Times New Roman" panose="02020603050405020304" pitchFamily="18" charset="0"/>
                <a:cs typeface="Times New Roman" panose="02020603050405020304" pitchFamily="18" charset="0"/>
              </a:rPr>
              <a:t> </a:t>
            </a:r>
            <a:r>
              <a:rPr lang="en-GB" sz="1400" kern="1200" spc="-32" dirty="0">
                <a:solidFill>
                  <a:schemeClr val="tx1"/>
                </a:solidFill>
                <a:latin typeface="Times New Roman" panose="02020603050405020304" pitchFamily="18" charset="0"/>
                <a:cs typeface="Times New Roman" panose="02020603050405020304" pitchFamily="18" charset="0"/>
              </a:rPr>
              <a:t>- Three dedicated Study Rooms</a:t>
            </a:r>
          </a:p>
          <a:p>
            <a:pPr marL="116500" indent="-108465" defTabSz="578479">
              <a:spcBef>
                <a:spcPts val="76"/>
              </a:spcBef>
              <a:buFontTx/>
              <a:buChar char="-"/>
            </a:pPr>
            <a:r>
              <a:rPr lang="en-GB" sz="1400" kern="1200" spc="-32" dirty="0">
                <a:solidFill>
                  <a:schemeClr val="tx1"/>
                </a:solidFill>
                <a:latin typeface="Times New Roman" panose="02020603050405020304" pitchFamily="18" charset="0"/>
                <a:cs typeface="Times New Roman" panose="02020603050405020304" pitchFamily="18" charset="0"/>
              </a:rPr>
              <a:t>Unlimited highspeed Broadband</a:t>
            </a:r>
          </a:p>
          <a:p>
            <a:pPr marL="116500" indent="-108465" defTabSz="578479">
              <a:spcBef>
                <a:spcPts val="76"/>
              </a:spcBef>
              <a:buFontTx/>
              <a:buChar char="-"/>
            </a:pPr>
            <a:r>
              <a:rPr lang="en-GB" sz="1400" kern="1200" spc="-32" dirty="0">
                <a:solidFill>
                  <a:schemeClr val="tx1"/>
                </a:solidFill>
                <a:latin typeface="Times New Roman" panose="02020603050405020304" pitchFamily="18" charset="0"/>
                <a:cs typeface="Times New Roman" panose="02020603050405020304" pitchFamily="18" charset="0"/>
              </a:rPr>
              <a:t>Large common room with Internet TV, Table Tennis, Pool table &amp; Games Consoles</a:t>
            </a:r>
          </a:p>
          <a:p>
            <a:pPr marL="116500" indent="-108465" defTabSz="578479">
              <a:spcBef>
                <a:spcPts val="76"/>
              </a:spcBef>
              <a:buFontTx/>
              <a:buChar char="-"/>
            </a:pPr>
            <a:r>
              <a:rPr lang="en-GB" sz="1400" kern="1200" spc="-32" dirty="0">
                <a:solidFill>
                  <a:schemeClr val="tx1"/>
                </a:solidFill>
                <a:latin typeface="Times New Roman" panose="02020603050405020304" pitchFamily="18" charset="0"/>
                <a:cs typeface="Times New Roman" panose="02020603050405020304" pitchFamily="18" charset="0"/>
              </a:rPr>
              <a:t>On-Site Laundry and Ironing Facilities</a:t>
            </a:r>
          </a:p>
          <a:p>
            <a:pPr marL="116500" indent="-108465" defTabSz="578479">
              <a:spcBef>
                <a:spcPts val="76"/>
              </a:spcBef>
              <a:buFontTx/>
              <a:buChar char="-"/>
            </a:pPr>
            <a:r>
              <a:rPr lang="en-GB" sz="1400" kern="1200" spc="-32" dirty="0">
                <a:solidFill>
                  <a:schemeClr val="tx1"/>
                </a:solidFill>
                <a:latin typeface="Times New Roman" panose="02020603050405020304" pitchFamily="18" charset="0"/>
                <a:cs typeface="Times New Roman" panose="02020603050405020304" pitchFamily="18" charset="0"/>
              </a:rPr>
              <a:t>Large bright fully equipped self-catering kitchens with Dining room </a:t>
            </a:r>
          </a:p>
          <a:p>
            <a:pPr marL="116500" indent="-108465" defTabSz="578479">
              <a:spcBef>
                <a:spcPts val="76"/>
              </a:spcBef>
              <a:buFontTx/>
              <a:buChar char="-"/>
            </a:pPr>
            <a:r>
              <a:rPr lang="en-GB" sz="1400" kern="1200" spc="-32" dirty="0">
                <a:solidFill>
                  <a:schemeClr val="tx1"/>
                </a:solidFill>
                <a:latin typeface="Times New Roman" panose="02020603050405020304" pitchFamily="18" charset="0"/>
                <a:cs typeface="Times New Roman" panose="02020603050405020304" pitchFamily="18" charset="0"/>
              </a:rPr>
              <a:t>24-hour Management and Security</a:t>
            </a:r>
          </a:p>
          <a:p>
            <a:pPr marL="116500" indent="-108465" defTabSz="578479">
              <a:spcBef>
                <a:spcPts val="76"/>
              </a:spcBef>
              <a:buFontTx/>
              <a:buChar char="-"/>
            </a:pPr>
            <a:r>
              <a:rPr lang="en-GB" sz="1400" spc="-32" dirty="0">
                <a:latin typeface="Times New Roman" panose="02020603050405020304" pitchFamily="18" charset="0"/>
                <a:cs typeface="Times New Roman" panose="02020603050405020304" pitchFamily="18" charset="0"/>
              </a:rPr>
              <a:t>Reception Open daily 7 days per week</a:t>
            </a:r>
            <a:endParaRPr lang="en-GB" sz="1400" kern="1200" spc="-32" dirty="0">
              <a:solidFill>
                <a:schemeClr val="tx1"/>
              </a:solidFill>
              <a:latin typeface="Times New Roman" panose="02020603050405020304" pitchFamily="18" charset="0"/>
              <a:cs typeface="Times New Roman" panose="02020603050405020304" pitchFamily="18" charset="0"/>
            </a:endParaRPr>
          </a:p>
          <a:p>
            <a:pPr marL="116500" indent="-108465" defTabSz="578479">
              <a:spcBef>
                <a:spcPts val="76"/>
              </a:spcBef>
              <a:buFontTx/>
              <a:buChar char="-"/>
            </a:pPr>
            <a:r>
              <a:rPr lang="en-GB" sz="1400" kern="1200" spc="-32" dirty="0">
                <a:solidFill>
                  <a:schemeClr val="tx1"/>
                </a:solidFill>
                <a:latin typeface="Times New Roman" panose="02020603050405020304" pitchFamily="18" charset="0"/>
                <a:cs typeface="Times New Roman" panose="02020603050405020304" pitchFamily="18" charset="0"/>
              </a:rPr>
              <a:t>Fully protected by CCTV internally and externally </a:t>
            </a:r>
          </a:p>
          <a:p>
            <a:pPr marL="116500" indent="-108465" defTabSz="578479">
              <a:spcBef>
                <a:spcPts val="76"/>
              </a:spcBef>
              <a:buFontTx/>
              <a:buChar char="-"/>
            </a:pPr>
            <a:r>
              <a:rPr lang="en-GB" sz="1400" spc="-32" dirty="0">
                <a:latin typeface="Times New Roman" panose="02020603050405020304" pitchFamily="18" charset="0"/>
                <a:cs typeface="Times New Roman" panose="02020603050405020304" pitchFamily="18" charset="0"/>
              </a:rPr>
              <a:t>Oil fired central Heating along with high-end  Infrared heating in some areas</a:t>
            </a:r>
            <a:endParaRPr lang="en-GB" sz="1400" kern="1200" spc="-32" dirty="0">
              <a:solidFill>
                <a:schemeClr val="tx1"/>
              </a:solidFill>
              <a:latin typeface="Times New Roman" panose="02020603050405020304" pitchFamily="18" charset="0"/>
              <a:cs typeface="Times New Roman" panose="02020603050405020304" pitchFamily="18" charset="0"/>
            </a:endParaRPr>
          </a:p>
          <a:p>
            <a:pPr marL="116500" indent="-108465" defTabSz="578479">
              <a:spcBef>
                <a:spcPts val="76"/>
              </a:spcBef>
              <a:buFontTx/>
              <a:buChar char="-"/>
            </a:pPr>
            <a:endParaRPr lang="en-GB" sz="664" kern="1200" spc="-32" dirty="0">
              <a:solidFill>
                <a:schemeClr val="tx1"/>
              </a:solidFill>
              <a:latin typeface="Baguet Script" panose="00000500000000000000" pitchFamily="2" charset="0"/>
            </a:endParaRPr>
          </a:p>
          <a:p>
            <a:pPr marL="184150" indent="-171450">
              <a:lnSpc>
                <a:spcPct val="90000"/>
              </a:lnSpc>
              <a:spcBef>
                <a:spcPts val="120"/>
              </a:spcBef>
              <a:buFontTx/>
              <a:buChar char="-"/>
            </a:pPr>
            <a:endParaRPr lang="en-GB" sz="800" spc="-50" dirty="0"/>
          </a:p>
        </p:txBody>
      </p:sp>
      <p:sp>
        <p:nvSpPr>
          <p:cNvPr id="7" name="object 7"/>
          <p:cNvSpPr txBox="1">
            <a:spLocks/>
          </p:cNvSpPr>
          <p:nvPr/>
        </p:nvSpPr>
        <p:spPr>
          <a:xfrm>
            <a:off x="11267864" y="5277687"/>
            <a:ext cx="290152" cy="236448"/>
          </a:xfrm>
          <a:prstGeom prst="rect">
            <a:avLst/>
          </a:prstGeom>
        </p:spPr>
        <p:txBody>
          <a:bodyPr vert="horz" lIns="0" tIns="0" rIns="0" bIns="0" rtlCol="0">
            <a:normAutofit/>
          </a:bodyPr>
          <a:lstStyle/>
          <a:p>
            <a:pPr marL="24103" defTabSz="578479">
              <a:spcAft>
                <a:spcPts val="379"/>
              </a:spcAft>
            </a:pPr>
            <a:fld id="{81D60167-4931-47E6-BA6A-407CBD079E47}" type="slidenum">
              <a:rPr lang="en-IE" sz="695" kern="1200" spc="-16">
                <a:solidFill>
                  <a:srgbClr val="555555"/>
                </a:solidFill>
                <a:latin typeface="+mn-lt"/>
                <a:ea typeface="+mn-ea"/>
                <a:cs typeface="+mn-cs"/>
              </a:rPr>
              <a:pPr marL="24103" defTabSz="578479">
                <a:spcAft>
                  <a:spcPts val="379"/>
                </a:spcAft>
              </a:pPr>
              <a:t>7</a:t>
            </a:fld>
            <a:endParaRPr lang="en-IE" sz="1100" spc="-25">
              <a:solidFill>
                <a:schemeClr val="tx1">
                  <a:lumMod val="50000"/>
                  <a:lumOff val="50000"/>
                </a:schemeClr>
              </a:solidFill>
            </a:endParaRPr>
          </a:p>
        </p:txBody>
      </p:sp>
      <p:pic>
        <p:nvPicPr>
          <p:cNvPr id="3" name="object 3"/>
          <p:cNvPicPr/>
          <p:nvPr/>
        </p:nvPicPr>
        <p:blipFill>
          <a:blip r:embed="rId2" cstate="print"/>
          <a:stretch>
            <a:fillRect/>
          </a:stretch>
        </p:blipFill>
        <p:spPr>
          <a:xfrm>
            <a:off x="1772887" y="6188256"/>
            <a:ext cx="995876" cy="464809"/>
          </a:xfrm>
          <a:prstGeom prst="rect">
            <a:avLst/>
          </a:prstGeom>
        </p:spPr>
      </p:pic>
      <p:pic>
        <p:nvPicPr>
          <p:cNvPr id="8" name="Picture 7">
            <a:extLst>
              <a:ext uri="{FF2B5EF4-FFF2-40B4-BE49-F238E27FC236}">
                <a16:creationId xmlns:a16="http://schemas.microsoft.com/office/drawing/2014/main" id="{6CFF4511-663F-4B97-326F-282AE7B9AFC8}"/>
              </a:ext>
            </a:extLst>
          </p:cNvPr>
          <p:cNvPicPr>
            <a:picLocks noChangeAspect="1"/>
          </p:cNvPicPr>
          <p:nvPr/>
        </p:nvPicPr>
        <p:blipFill>
          <a:blip r:embed="rId3"/>
          <a:stretch>
            <a:fillRect/>
          </a:stretch>
        </p:blipFill>
        <p:spPr>
          <a:xfrm>
            <a:off x="1630878" y="3459056"/>
            <a:ext cx="1316925" cy="1613801"/>
          </a:xfrm>
          <a:prstGeom prst="rect">
            <a:avLst/>
          </a:prstGeom>
        </p:spPr>
      </p:pic>
      <p:sp>
        <p:nvSpPr>
          <p:cNvPr id="9" name="Cloud 8">
            <a:extLst>
              <a:ext uri="{FF2B5EF4-FFF2-40B4-BE49-F238E27FC236}">
                <a16:creationId xmlns:a16="http://schemas.microsoft.com/office/drawing/2014/main" id="{DC007950-31E4-BDC6-D852-5B3A968B8CB4}"/>
              </a:ext>
            </a:extLst>
          </p:cNvPr>
          <p:cNvSpPr/>
          <p:nvPr/>
        </p:nvSpPr>
        <p:spPr>
          <a:xfrm>
            <a:off x="9372600" y="3992806"/>
            <a:ext cx="2718536" cy="2565120"/>
          </a:xfrm>
          <a:prstGeom prst="cloud">
            <a:avLst/>
          </a:prstGeom>
          <a:blipFill>
            <a:blip r:embed="rId4"/>
            <a:stretch>
              <a:fillRect/>
            </a:stretch>
          </a:blipFill>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173F8944-7FCF-AF77-B575-E6AAD37683C7}"/>
              </a:ext>
            </a:extLst>
          </p:cNvPr>
          <p:cNvSpPr txBox="1"/>
          <p:nvPr/>
        </p:nvSpPr>
        <p:spPr>
          <a:xfrm>
            <a:off x="4011100" y="533400"/>
            <a:ext cx="6205435" cy="692497"/>
          </a:xfrm>
          <a:prstGeom prst="rect">
            <a:avLst/>
          </a:prstGeom>
          <a:noFill/>
        </p:spPr>
        <p:txBody>
          <a:bodyPr wrap="square">
            <a:spAutoFit/>
          </a:bodyPr>
          <a:lstStyle/>
          <a:p>
            <a:r>
              <a:rPr lang="en-GB" sz="1300" dirty="0">
                <a:latin typeface="Times New Roman" panose="02020603050405020304" pitchFamily="18" charset="0"/>
                <a:cs typeface="Times New Roman" panose="02020603050405020304" pitchFamily="18" charset="0"/>
              </a:rPr>
              <a:t>Bower Hall Student complex is custom designed for the now proposed use and would be considered high end accommodation in a prime location providing an excellent quality of life amenity for 3rd level Students.</a:t>
            </a:r>
          </a:p>
        </p:txBody>
      </p:sp>
      <p:sp>
        <p:nvSpPr>
          <p:cNvPr id="2" name="object 4">
            <a:extLst>
              <a:ext uri="{FF2B5EF4-FFF2-40B4-BE49-F238E27FC236}">
                <a16:creationId xmlns:a16="http://schemas.microsoft.com/office/drawing/2014/main" id="{30C17CE1-72C2-6FB1-3EF4-52BA2DACABE3}"/>
              </a:ext>
            </a:extLst>
          </p:cNvPr>
          <p:cNvSpPr txBox="1">
            <a:spLocks/>
          </p:cNvSpPr>
          <p:nvPr/>
        </p:nvSpPr>
        <p:spPr>
          <a:xfrm>
            <a:off x="793036" y="204935"/>
            <a:ext cx="3131258" cy="1613801"/>
          </a:xfrm>
          <a:prstGeom prst="rect">
            <a:avLst/>
          </a:prstGeom>
        </p:spPr>
        <p:txBody>
          <a:bodyPr vert="horz" lIns="0" tIns="12700" rIns="0" bIns="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spcBef>
                <a:spcPts val="100"/>
              </a:spcBef>
            </a:pPr>
            <a:r>
              <a:rPr lang="en-IE" sz="3200" dirty="0"/>
              <a:t>Description</a:t>
            </a:r>
            <a:r>
              <a:rPr lang="en-IE" sz="3200" spc="-20" dirty="0"/>
              <a:t> </a:t>
            </a:r>
            <a:r>
              <a:rPr lang="en-IE" sz="3200" dirty="0"/>
              <a:t>of</a:t>
            </a:r>
            <a:r>
              <a:rPr lang="en-IE" sz="3200" spc="-31" dirty="0"/>
              <a:t> Bower Hall </a:t>
            </a:r>
            <a:r>
              <a:rPr lang="en-IE" sz="3200" spc="-11" dirty="0"/>
              <a:t>TUS Student Village</a:t>
            </a:r>
            <a:endParaRPr lang="en-IE"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688" y="1537716"/>
            <a:ext cx="5408270" cy="5436809"/>
          </a:xfrm>
          <a:prstGeom prst="rect">
            <a:avLst/>
          </a:prstGeom>
        </p:spPr>
        <p:txBody>
          <a:bodyPr vert="horz" wrap="square" lIns="0" tIns="13970" rIns="0" bIns="0" rtlCol="0">
            <a:spAutoFit/>
          </a:bodyPr>
          <a:lstStyle/>
          <a:p>
            <a:pPr marL="641985" marR="5715" indent="-172720" algn="just">
              <a:lnSpc>
                <a:spcPct val="150000"/>
              </a:lnSpc>
              <a:spcBef>
                <a:spcPts val="1005"/>
              </a:spcBef>
              <a:buFont typeface="Arial"/>
              <a:buChar char="•"/>
              <a:tabLst>
                <a:tab pos="641985" algn="l"/>
              </a:tabLst>
            </a:pPr>
            <a:r>
              <a:rPr sz="1400" b="1" dirty="0">
                <a:solidFill>
                  <a:schemeClr val="tx2"/>
                </a:solidFill>
                <a:latin typeface="Times New Roman" panose="02020603050405020304" pitchFamily="18" charset="0"/>
                <a:cs typeface="Times New Roman" panose="02020603050405020304" pitchFamily="18" charset="0"/>
              </a:rPr>
              <a:t>Large</a:t>
            </a:r>
            <a:r>
              <a:rPr sz="1400" b="1" spc="40" dirty="0">
                <a:solidFill>
                  <a:schemeClr val="tx2"/>
                </a:solidFill>
                <a:latin typeface="Times New Roman" panose="02020603050405020304" pitchFamily="18" charset="0"/>
                <a:cs typeface="Times New Roman" panose="02020603050405020304" pitchFamily="18" charset="0"/>
              </a:rPr>
              <a:t> </a:t>
            </a:r>
            <a:r>
              <a:rPr lang="en-IE" sz="1400" b="1" spc="40" dirty="0">
                <a:solidFill>
                  <a:schemeClr val="tx2"/>
                </a:solidFill>
                <a:latin typeface="Times New Roman" panose="02020603050405020304" pitchFamily="18" charset="0"/>
                <a:cs typeface="Times New Roman" panose="02020603050405020304" pitchFamily="18" charset="0"/>
              </a:rPr>
              <a:t>Self-catering </a:t>
            </a:r>
            <a:r>
              <a:rPr sz="1400" b="1" dirty="0">
                <a:solidFill>
                  <a:schemeClr val="tx2"/>
                </a:solidFill>
                <a:latin typeface="Times New Roman" panose="02020603050405020304" pitchFamily="18" charset="0"/>
                <a:cs typeface="Times New Roman" panose="02020603050405020304" pitchFamily="18" charset="0"/>
              </a:rPr>
              <a:t>dining</a:t>
            </a:r>
            <a:r>
              <a:rPr sz="1400" b="1" spc="50" dirty="0">
                <a:solidFill>
                  <a:schemeClr val="tx2"/>
                </a:solidFill>
                <a:latin typeface="Times New Roman" panose="02020603050405020304" pitchFamily="18" charset="0"/>
                <a:cs typeface="Times New Roman" panose="02020603050405020304" pitchFamily="18" charset="0"/>
              </a:rPr>
              <a:t> </a:t>
            </a:r>
            <a:r>
              <a:rPr sz="1400" b="1" dirty="0">
                <a:solidFill>
                  <a:schemeClr val="tx2"/>
                </a:solidFill>
                <a:latin typeface="Times New Roman" panose="02020603050405020304" pitchFamily="18" charset="0"/>
                <a:cs typeface="Times New Roman" panose="02020603050405020304" pitchFamily="18" charset="0"/>
              </a:rPr>
              <a:t>hall</a:t>
            </a:r>
            <a:r>
              <a:rPr lang="en-IE" sz="1400" b="1" spc="50" dirty="0">
                <a:solidFill>
                  <a:schemeClr val="tx2"/>
                </a:solidFill>
                <a:latin typeface="Times New Roman" panose="02020603050405020304" pitchFamily="18" charset="0"/>
                <a:cs typeface="Times New Roman" panose="02020603050405020304" pitchFamily="18" charset="0"/>
              </a:rPr>
              <a:t>: </a:t>
            </a:r>
            <a:r>
              <a:rPr lang="en-IE" sz="1400" spc="50" dirty="0">
                <a:latin typeface="Times New Roman" panose="02020603050405020304" pitchFamily="18" charset="0"/>
                <a:cs typeface="Times New Roman" panose="02020603050405020304" pitchFamily="18" charset="0"/>
              </a:rPr>
              <a:t>Fully equipped with Induction hobs, Microwaves, Tea/Coffee making facilities. All pots, pans, utensils and crockery provided</a:t>
            </a:r>
            <a:endParaRPr sz="1400" dirty="0">
              <a:latin typeface="Times New Roman" panose="02020603050405020304" pitchFamily="18" charset="0"/>
              <a:cs typeface="Times New Roman" panose="02020603050405020304" pitchFamily="18" charset="0"/>
            </a:endParaRPr>
          </a:p>
          <a:p>
            <a:pPr marL="641985" marR="6350" indent="-172720" algn="just">
              <a:lnSpc>
                <a:spcPct val="150000"/>
              </a:lnSpc>
              <a:spcBef>
                <a:spcPts val="1010"/>
              </a:spcBef>
              <a:buFont typeface="Arial"/>
              <a:buChar char="•"/>
              <a:tabLst>
                <a:tab pos="641985" algn="l"/>
              </a:tabLst>
            </a:pPr>
            <a:r>
              <a:rPr lang="en-IE" sz="1400" b="1" dirty="0">
                <a:solidFill>
                  <a:schemeClr val="tx2"/>
                </a:solidFill>
                <a:latin typeface="Times New Roman" panose="02020603050405020304" pitchFamily="18" charset="0"/>
                <a:cs typeface="Times New Roman" panose="02020603050405020304" pitchFamily="18" charset="0"/>
              </a:rPr>
              <a:t>Social</a:t>
            </a:r>
            <a:r>
              <a:rPr sz="1400" b="1" spc="135" dirty="0">
                <a:solidFill>
                  <a:schemeClr val="tx2"/>
                </a:solidFill>
                <a:latin typeface="Times New Roman" panose="02020603050405020304" pitchFamily="18" charset="0"/>
                <a:cs typeface="Times New Roman" panose="02020603050405020304" pitchFamily="18" charset="0"/>
              </a:rPr>
              <a:t> </a:t>
            </a:r>
            <a:r>
              <a:rPr sz="1400" b="1" dirty="0">
                <a:solidFill>
                  <a:schemeClr val="tx2"/>
                </a:solidFill>
                <a:latin typeface="Times New Roman" panose="02020603050405020304" pitchFamily="18" charset="0"/>
                <a:cs typeface="Times New Roman" panose="02020603050405020304" pitchFamily="18" charset="0"/>
              </a:rPr>
              <a:t>room</a:t>
            </a:r>
            <a:r>
              <a:rPr lang="en-IE" sz="1400" b="1" dirty="0">
                <a:solidFill>
                  <a:schemeClr val="tx2"/>
                </a:solidFill>
                <a:latin typeface="Times New Roman" panose="02020603050405020304" pitchFamily="18" charset="0"/>
                <a:cs typeface="Times New Roman" panose="02020603050405020304" pitchFamily="18" charset="0"/>
              </a:rPr>
              <a:t>:</a:t>
            </a:r>
            <a:r>
              <a:rPr sz="1400" b="1" spc="135" dirty="0">
                <a:solidFill>
                  <a:schemeClr val="tx2"/>
                </a:solidFill>
                <a:latin typeface="Times New Roman" panose="02020603050405020304" pitchFamily="18" charset="0"/>
                <a:cs typeface="Times New Roman" panose="02020603050405020304" pitchFamily="18" charset="0"/>
              </a:rPr>
              <a:t> </a:t>
            </a:r>
            <a:r>
              <a:rPr lang="en-IE" sz="1400" dirty="0">
                <a:latin typeface="Times New Roman" panose="02020603050405020304" pitchFamily="18" charset="0"/>
                <a:cs typeface="Times New Roman" panose="02020603050405020304" pitchFamily="18" charset="0"/>
              </a:rPr>
              <a:t>with ample seating and Internet TV, Table Tennis, Pool table &amp; Games Consoles</a:t>
            </a:r>
            <a:endParaRPr sz="1400" dirty="0">
              <a:latin typeface="Times New Roman" panose="02020603050405020304" pitchFamily="18" charset="0"/>
              <a:cs typeface="Times New Roman" panose="02020603050405020304" pitchFamily="18" charset="0"/>
            </a:endParaRPr>
          </a:p>
          <a:p>
            <a:pPr marL="641985" marR="5715" indent="-172720" algn="just">
              <a:lnSpc>
                <a:spcPct val="150000"/>
              </a:lnSpc>
              <a:spcBef>
                <a:spcPts val="994"/>
              </a:spcBef>
              <a:buFont typeface="Arial"/>
              <a:buChar char="•"/>
              <a:tabLst>
                <a:tab pos="641985" algn="l"/>
              </a:tabLst>
            </a:pPr>
            <a:r>
              <a:rPr lang="en-IE" sz="1400" b="1" dirty="0">
                <a:solidFill>
                  <a:schemeClr val="tx2"/>
                </a:solidFill>
                <a:latin typeface="Times New Roman" panose="02020603050405020304" pitchFamily="18" charset="0"/>
                <a:cs typeface="Times New Roman" panose="02020603050405020304" pitchFamily="18" charset="0"/>
              </a:rPr>
              <a:t>Three Dedicated Study rooms:</a:t>
            </a:r>
            <a:r>
              <a:rPr sz="1400" b="1" spc="204" dirty="0">
                <a:solidFill>
                  <a:schemeClr val="tx2"/>
                </a:solidFill>
                <a:latin typeface="Times New Roman" panose="02020603050405020304" pitchFamily="18" charset="0"/>
                <a:cs typeface="Times New Roman" panose="02020603050405020304" pitchFamily="18" charset="0"/>
              </a:rPr>
              <a:t> </a:t>
            </a:r>
            <a:r>
              <a:rPr lang="en-IE" sz="1400" dirty="0">
                <a:latin typeface="Times New Roman" panose="02020603050405020304" pitchFamily="18" charset="0"/>
                <a:cs typeface="Times New Roman" panose="02020603050405020304" pitchFamily="18" charset="0"/>
              </a:rPr>
              <a:t>All with large windows allowing for natural light and fresh air. Equipped with Highspeed broadband, Study tables and Chairs</a:t>
            </a:r>
          </a:p>
          <a:p>
            <a:pPr marL="641985" marR="5715" indent="-172720" algn="just">
              <a:lnSpc>
                <a:spcPct val="150000"/>
              </a:lnSpc>
              <a:spcBef>
                <a:spcPts val="994"/>
              </a:spcBef>
              <a:buFont typeface="Arial"/>
              <a:buChar char="•"/>
              <a:tabLst>
                <a:tab pos="641985" algn="l"/>
              </a:tabLst>
            </a:pPr>
            <a:r>
              <a:rPr lang="en-GB" sz="1400" b="1" dirty="0">
                <a:solidFill>
                  <a:schemeClr val="tx2"/>
                </a:solidFill>
                <a:latin typeface="Times New Roman" panose="02020603050405020304" pitchFamily="18" charset="0"/>
                <a:cs typeface="Times New Roman" panose="02020603050405020304" pitchFamily="18" charset="0"/>
              </a:rPr>
              <a:t>Private study rooms: </a:t>
            </a:r>
            <a:r>
              <a:rPr lang="en-GB" sz="1400" dirty="0">
                <a:latin typeface="Times New Roman" panose="02020603050405020304" pitchFamily="18" charset="0"/>
                <a:cs typeface="Times New Roman" panose="02020603050405020304" pitchFamily="18" charset="0"/>
              </a:rPr>
              <a:t>Available for individual use for exam or solo study</a:t>
            </a:r>
            <a:endParaRPr sz="1400" dirty="0">
              <a:solidFill>
                <a:schemeClr val="tx2"/>
              </a:solidFill>
              <a:latin typeface="Times New Roman" panose="02020603050405020304" pitchFamily="18" charset="0"/>
              <a:cs typeface="Times New Roman" panose="02020603050405020304" pitchFamily="18" charset="0"/>
            </a:endParaRPr>
          </a:p>
          <a:p>
            <a:pPr marL="641985" marR="5715" indent="-172720" algn="just">
              <a:lnSpc>
                <a:spcPct val="150000"/>
              </a:lnSpc>
              <a:buFont typeface="Arial"/>
              <a:buChar char="•"/>
              <a:tabLst>
                <a:tab pos="641985" algn="l"/>
              </a:tabLst>
            </a:pPr>
            <a:r>
              <a:rPr sz="1400" b="1" dirty="0">
                <a:solidFill>
                  <a:schemeClr val="tx2"/>
                </a:solidFill>
                <a:latin typeface="Times New Roman" panose="02020603050405020304" pitchFamily="18" charset="0"/>
                <a:cs typeface="Times New Roman" panose="02020603050405020304" pitchFamily="18" charset="0"/>
              </a:rPr>
              <a:t>Sleeping</a:t>
            </a:r>
            <a:r>
              <a:rPr sz="1400" b="1" spc="190" dirty="0">
                <a:solidFill>
                  <a:schemeClr val="tx2"/>
                </a:solidFill>
                <a:latin typeface="Times New Roman" panose="02020603050405020304" pitchFamily="18" charset="0"/>
                <a:cs typeface="Times New Roman" panose="02020603050405020304" pitchFamily="18" charset="0"/>
              </a:rPr>
              <a:t> </a:t>
            </a:r>
            <a:r>
              <a:rPr sz="1400" b="1" dirty="0">
                <a:solidFill>
                  <a:schemeClr val="tx2"/>
                </a:solidFill>
                <a:latin typeface="Times New Roman" panose="02020603050405020304" pitchFamily="18" charset="0"/>
                <a:cs typeface="Times New Roman" panose="02020603050405020304" pitchFamily="18" charset="0"/>
              </a:rPr>
              <a:t>accommodation</a:t>
            </a:r>
            <a:r>
              <a:rPr lang="en-IE" sz="1400" b="1" dirty="0">
                <a:solidFill>
                  <a:schemeClr val="tx2"/>
                </a:solidFill>
                <a:latin typeface="Times New Roman" panose="02020603050405020304" pitchFamily="18" charset="0"/>
                <a:cs typeface="Times New Roman" panose="02020603050405020304" pitchFamily="18" charset="0"/>
              </a:rPr>
              <a:t>:</a:t>
            </a:r>
            <a:r>
              <a:rPr sz="1400" b="1" spc="204" dirty="0">
                <a:solidFill>
                  <a:schemeClr val="tx2"/>
                </a:solidFill>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a:t>
            </a:r>
            <a:r>
              <a:rPr sz="1400" spc="20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this</a:t>
            </a:r>
            <a:r>
              <a:rPr sz="1400" spc="20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is</a:t>
            </a:r>
            <a:r>
              <a:rPr sz="1400" spc="200" dirty="0">
                <a:latin typeface="Times New Roman" panose="02020603050405020304" pitchFamily="18" charset="0"/>
                <a:cs typeface="Times New Roman" panose="02020603050405020304" pitchFamily="18" charset="0"/>
              </a:rPr>
              <a:t> </a:t>
            </a:r>
            <a:r>
              <a:rPr lang="en-IE" sz="1400" dirty="0">
                <a:latin typeface="Times New Roman" panose="02020603050405020304" pitchFamily="18" charset="0"/>
                <a:cs typeface="Times New Roman" panose="02020603050405020304" pitchFamily="18" charset="0"/>
              </a:rPr>
              <a:t>divided</a:t>
            </a:r>
            <a:r>
              <a:rPr sz="1400" spc="19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into</a:t>
            </a:r>
            <a:r>
              <a:rPr sz="1400" spc="204"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single</a:t>
            </a:r>
            <a:r>
              <a:rPr sz="1400" spc="204"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rooms, </a:t>
            </a:r>
            <a:r>
              <a:rPr lang="en-IE" sz="1400" dirty="0">
                <a:latin typeface="Times New Roman" panose="02020603050405020304" pitchFamily="18" charset="0"/>
                <a:cs typeface="Times New Roman" panose="02020603050405020304" pitchFamily="18" charset="0"/>
              </a:rPr>
              <a:t>Shared</a:t>
            </a:r>
            <a:r>
              <a:rPr sz="1400" spc="7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rooms,</a:t>
            </a:r>
            <a:r>
              <a:rPr sz="1400" spc="9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dormitory</a:t>
            </a:r>
            <a:r>
              <a:rPr lang="en-IE" sz="1400" dirty="0">
                <a:latin typeface="Times New Roman" panose="02020603050405020304" pitchFamily="18" charset="0"/>
                <a:cs typeface="Times New Roman" panose="02020603050405020304" pitchFamily="18" charset="0"/>
              </a:rPr>
              <a:t> style rooms</a:t>
            </a:r>
            <a:r>
              <a:rPr sz="1400" spc="9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with</a:t>
            </a:r>
            <a:r>
              <a:rPr sz="1400" spc="8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full</a:t>
            </a:r>
            <a:r>
              <a:rPr sz="1400" spc="8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divisions</a:t>
            </a:r>
            <a:r>
              <a:rPr lang="en-IE" sz="1400" dirty="0">
                <a:latin typeface="Times New Roman" panose="02020603050405020304" pitchFamily="18" charset="0"/>
                <a:cs typeface="Times New Roman" panose="02020603050405020304" pitchFamily="18" charset="0"/>
              </a:rPr>
              <a:t> and lockable doors. Each bed space includes Wardrobe, Desk, Chair, locker and bedside lamp.</a:t>
            </a:r>
          </a:p>
          <a:p>
            <a:pPr marL="641985" marR="5715" indent="-172720" algn="just">
              <a:lnSpc>
                <a:spcPct val="150000"/>
              </a:lnSpc>
              <a:buFont typeface="Arial"/>
              <a:buChar char="•"/>
              <a:tabLst>
                <a:tab pos="641985" algn="l"/>
              </a:tabLst>
            </a:pPr>
            <a:endParaRPr lang="en-IE" sz="1200" dirty="0">
              <a:latin typeface="Arial"/>
              <a:cs typeface="Arial"/>
            </a:endParaRPr>
          </a:p>
          <a:p>
            <a:pPr marL="469265" marR="5715" algn="just">
              <a:lnSpc>
                <a:spcPct val="107200"/>
              </a:lnSpc>
              <a:tabLst>
                <a:tab pos="641985" algn="l"/>
              </a:tabLst>
            </a:pPr>
            <a:endParaRPr sz="1550" dirty="0">
              <a:latin typeface="Arial"/>
              <a:cs typeface="Arial"/>
            </a:endParaRPr>
          </a:p>
        </p:txBody>
      </p:sp>
      <p:pic>
        <p:nvPicPr>
          <p:cNvPr id="3" name="object 3"/>
          <p:cNvPicPr/>
          <p:nvPr/>
        </p:nvPicPr>
        <p:blipFill>
          <a:blip r:embed="rId2" cstate="print"/>
          <a:stretch>
            <a:fillRect/>
          </a:stretch>
        </p:blipFill>
        <p:spPr>
          <a:xfrm>
            <a:off x="5379687" y="228600"/>
            <a:ext cx="1094231" cy="1333500"/>
          </a:xfrm>
          <a:prstGeom prst="rect">
            <a:avLst/>
          </a:prstGeom>
        </p:spPr>
      </p:pic>
      <p:pic>
        <p:nvPicPr>
          <p:cNvPr id="4" name="object 4"/>
          <p:cNvPicPr/>
          <p:nvPr/>
        </p:nvPicPr>
        <p:blipFill>
          <a:blip r:embed="rId3" cstate="print"/>
          <a:stretch>
            <a:fillRect/>
          </a:stretch>
        </p:blipFill>
        <p:spPr>
          <a:xfrm>
            <a:off x="5300874" y="6028372"/>
            <a:ext cx="1295400" cy="483108"/>
          </a:xfrm>
          <a:prstGeom prst="rect">
            <a:avLst/>
          </a:prstGeom>
        </p:spPr>
      </p:pic>
      <p:pic>
        <p:nvPicPr>
          <p:cNvPr id="5" name="object 5"/>
          <p:cNvPicPr/>
          <p:nvPr/>
        </p:nvPicPr>
        <p:blipFill>
          <a:blip r:embed="rId4" cstate="print">
            <a:extLst>
              <a:ext uri="{28A0092B-C50C-407E-A947-70E740481C1C}">
                <a14:useLocalDpi xmlns:a14="http://schemas.microsoft.com/office/drawing/2010/main" val="0"/>
              </a:ext>
            </a:extLst>
          </a:blip>
          <a:srcRect/>
          <a:stretch/>
        </p:blipFill>
        <p:spPr>
          <a:xfrm>
            <a:off x="7263101" y="4785345"/>
            <a:ext cx="3023897" cy="1850161"/>
          </a:xfrm>
          <a:prstGeom prst="rect">
            <a:avLst/>
          </a:prstGeom>
          <a:effectLst>
            <a:softEdge rad="88900"/>
          </a:effectLst>
        </p:spPr>
      </p:pic>
      <p:pic>
        <p:nvPicPr>
          <p:cNvPr id="6" name="object 6"/>
          <p:cNvPicPr/>
          <p:nvPr/>
        </p:nvPicPr>
        <p:blipFill>
          <a:blip r:embed="rId5">
            <a:extLst>
              <a:ext uri="{28A0092B-C50C-407E-A947-70E740481C1C}">
                <a14:useLocalDpi xmlns:a14="http://schemas.microsoft.com/office/drawing/2010/main" val="0"/>
              </a:ext>
            </a:extLst>
          </a:blip>
          <a:srcRect/>
          <a:stretch/>
        </p:blipFill>
        <p:spPr>
          <a:xfrm>
            <a:off x="7263101" y="2577086"/>
            <a:ext cx="3023898" cy="2039112"/>
          </a:xfrm>
          <a:prstGeom prst="rect">
            <a:avLst/>
          </a:prstGeom>
          <a:effectLst>
            <a:softEdge rad="88900"/>
          </a:effectLst>
        </p:spPr>
      </p:pic>
      <p:pic>
        <p:nvPicPr>
          <p:cNvPr id="7" name="object 7"/>
          <p:cNvPicPr/>
          <p:nvPr/>
        </p:nvPicPr>
        <p:blipFill>
          <a:blip r:embed="rId6" cstate="print">
            <a:extLst>
              <a:ext uri="{28A0092B-C50C-407E-A947-70E740481C1C}">
                <a14:useLocalDpi xmlns:a14="http://schemas.microsoft.com/office/drawing/2010/main" val="0"/>
              </a:ext>
            </a:extLst>
          </a:blip>
          <a:srcRect/>
          <a:stretch/>
        </p:blipFill>
        <p:spPr>
          <a:xfrm>
            <a:off x="7263100" y="463274"/>
            <a:ext cx="3023899" cy="1944666"/>
          </a:xfrm>
          <a:prstGeom prst="rect">
            <a:avLst/>
          </a:prstGeom>
          <a:effectLst>
            <a:softEdge rad="88900"/>
          </a:effectLst>
        </p:spPr>
      </p:pic>
      <p:sp>
        <p:nvSpPr>
          <p:cNvPr id="8" name="object 8"/>
          <p:cNvSpPr txBox="1">
            <a:spLocks noGrp="1"/>
          </p:cNvSpPr>
          <p:nvPr>
            <p:ph type="sldNum" sz="quarter" idx="12"/>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a:t>
            </a:fld>
            <a:endParaRPr spc="-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031239" y="3771645"/>
            <a:ext cx="153670"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a:cs typeface="Arial"/>
              </a:rPr>
              <a:t>.</a:t>
            </a:r>
            <a:endParaRPr sz="1200" dirty="0">
              <a:latin typeface="Arial"/>
              <a:cs typeface="Arial"/>
            </a:endParaRPr>
          </a:p>
        </p:txBody>
      </p:sp>
      <p:sp>
        <p:nvSpPr>
          <p:cNvPr id="10" name="object 10"/>
          <p:cNvSpPr txBox="1"/>
          <p:nvPr/>
        </p:nvSpPr>
        <p:spPr>
          <a:xfrm>
            <a:off x="1031239" y="4318761"/>
            <a:ext cx="154305"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a:cs typeface="Arial"/>
              </a:rPr>
              <a:t>.</a:t>
            </a:r>
            <a:endParaRPr sz="1200" dirty="0">
              <a:latin typeface="Arial"/>
              <a:cs typeface="Arial"/>
            </a:endParaRPr>
          </a:p>
        </p:txBody>
      </p:sp>
      <p:sp>
        <p:nvSpPr>
          <p:cNvPr id="11" name="object 11"/>
          <p:cNvSpPr txBox="1"/>
          <p:nvPr/>
        </p:nvSpPr>
        <p:spPr>
          <a:xfrm>
            <a:off x="1945894" y="4318761"/>
            <a:ext cx="3253104" cy="197233"/>
          </a:xfrm>
          <a:prstGeom prst="rect">
            <a:avLst/>
          </a:prstGeom>
        </p:spPr>
        <p:txBody>
          <a:bodyPr vert="horz" wrap="square" lIns="0" tIns="36195" rIns="0" bIns="0" rtlCol="0">
            <a:spAutoFit/>
          </a:bodyPr>
          <a:lstStyle/>
          <a:p>
            <a:pPr marL="12700" marR="5080" algn="just">
              <a:lnSpc>
                <a:spcPct val="87100"/>
              </a:lnSpc>
              <a:spcBef>
                <a:spcPts val="285"/>
              </a:spcBef>
            </a:pPr>
            <a:r>
              <a:rPr sz="1200" spc="-10" dirty="0">
                <a:latin typeface="Arial"/>
                <a:cs typeface="Arial"/>
              </a:rPr>
              <a:t>.</a:t>
            </a:r>
            <a:endParaRPr sz="1200" dirty="0">
              <a:latin typeface="Arial"/>
              <a:cs typeface="Arial"/>
            </a:endParaRPr>
          </a:p>
        </p:txBody>
      </p:sp>
      <p:sp>
        <p:nvSpPr>
          <p:cNvPr id="13" name="object 13"/>
          <p:cNvSpPr txBox="1"/>
          <p:nvPr/>
        </p:nvSpPr>
        <p:spPr>
          <a:xfrm>
            <a:off x="1945894" y="5343271"/>
            <a:ext cx="3251835" cy="205184"/>
          </a:xfrm>
          <a:prstGeom prst="rect">
            <a:avLst/>
          </a:prstGeom>
        </p:spPr>
        <p:txBody>
          <a:bodyPr vert="horz" wrap="square" lIns="0" tIns="38100" rIns="0" bIns="0" rtlCol="0">
            <a:spAutoFit/>
          </a:bodyPr>
          <a:lstStyle/>
          <a:p>
            <a:pPr marL="12700" marR="5080">
              <a:lnSpc>
                <a:spcPts val="1250"/>
              </a:lnSpc>
              <a:spcBef>
                <a:spcPts val="300"/>
              </a:spcBef>
            </a:pPr>
            <a:r>
              <a:rPr sz="1200" spc="-25" dirty="0">
                <a:latin typeface="Arial"/>
                <a:cs typeface="Arial"/>
              </a:rPr>
              <a:t>.</a:t>
            </a:r>
            <a:endParaRPr sz="1200" dirty="0">
              <a:latin typeface="Arial"/>
              <a:cs typeface="Arial"/>
            </a:endParaRPr>
          </a:p>
        </p:txBody>
      </p:sp>
      <p:sp>
        <p:nvSpPr>
          <p:cNvPr id="14" name="object 14"/>
          <p:cNvSpPr txBox="1"/>
          <p:nvPr/>
        </p:nvSpPr>
        <p:spPr>
          <a:xfrm>
            <a:off x="1031239" y="5890361"/>
            <a:ext cx="154305"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a:cs typeface="Arial"/>
              </a:rPr>
              <a:t>.</a:t>
            </a:r>
            <a:endParaRPr sz="1200" dirty="0">
              <a:latin typeface="Arial"/>
              <a:cs typeface="Arial"/>
            </a:endParaRPr>
          </a:p>
        </p:txBody>
      </p:sp>
      <p:pic>
        <p:nvPicPr>
          <p:cNvPr id="16" name="object 16"/>
          <p:cNvPicPr/>
          <p:nvPr/>
        </p:nvPicPr>
        <p:blipFill>
          <a:blip r:embed="rId2" cstate="print"/>
          <a:stretch>
            <a:fillRect/>
          </a:stretch>
        </p:blipFill>
        <p:spPr>
          <a:xfrm>
            <a:off x="9982200" y="609600"/>
            <a:ext cx="1056131" cy="1287780"/>
          </a:xfrm>
          <a:prstGeom prst="rect">
            <a:avLst/>
          </a:prstGeom>
        </p:spPr>
      </p:pic>
      <p:pic>
        <p:nvPicPr>
          <p:cNvPr id="17" name="object 17"/>
          <p:cNvPicPr/>
          <p:nvPr/>
        </p:nvPicPr>
        <p:blipFill>
          <a:blip r:embed="rId3" cstate="print"/>
          <a:stretch>
            <a:fillRect/>
          </a:stretch>
        </p:blipFill>
        <p:spPr>
          <a:xfrm>
            <a:off x="10091218" y="5846297"/>
            <a:ext cx="1295400" cy="483108"/>
          </a:xfrm>
          <a:prstGeom prst="rect">
            <a:avLst/>
          </a:prstGeom>
        </p:spPr>
      </p:pic>
      <p:sp>
        <p:nvSpPr>
          <p:cNvPr id="22" name="object 22"/>
          <p:cNvSpPr txBox="1">
            <a:spLocks noGrp="1"/>
          </p:cNvSpPr>
          <p:nvPr>
            <p:ph type="sldNum" sz="quarter" idx="12"/>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a:t>
            </a:fld>
            <a:endParaRPr spc="-25" dirty="0"/>
          </a:p>
        </p:txBody>
      </p:sp>
      <p:pic>
        <p:nvPicPr>
          <p:cNvPr id="5" name="Picture 4">
            <a:extLst>
              <a:ext uri="{FF2B5EF4-FFF2-40B4-BE49-F238E27FC236}">
                <a16:creationId xmlns:a16="http://schemas.microsoft.com/office/drawing/2014/main" id="{3250BF5C-8AF3-0E18-E5FC-3562562E5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923" y="856995"/>
            <a:ext cx="3352801" cy="251460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084D9DB-D935-C9B6-A333-DD817DFC7E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4003" y="856995"/>
            <a:ext cx="3352800" cy="2514600"/>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75B263FA-0514-05A5-BE6E-291059ADE1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78" y="3629851"/>
            <a:ext cx="3351246" cy="2542350"/>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E8E3DD68-1FD4-5D0F-CAAD-13E36490A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7729" y="3639182"/>
            <a:ext cx="3399074" cy="2549306"/>
          </a:xfrm>
          <a:prstGeom prst="rect">
            <a:avLst/>
          </a:prstGeom>
          <a:ln>
            <a:noFill/>
          </a:ln>
          <a:effectLst>
            <a:outerShdw blurRad="190500" algn="tl" rotWithShape="0">
              <a:srgbClr val="000000">
                <a:alpha val="70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482</TotalTime>
  <Words>1699</Words>
  <Application>Microsoft Office PowerPoint</Application>
  <PresentationFormat>Widescreen</PresentationFormat>
  <Paragraphs>205</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Aptos</vt:lpstr>
      <vt:lpstr>Aptos Display</vt:lpstr>
      <vt:lpstr>Arial</vt:lpstr>
      <vt:lpstr>Baguet Script</vt:lpstr>
      <vt:lpstr>Bookman Old Style</vt:lpstr>
      <vt:lpstr>Calibri</vt:lpstr>
      <vt:lpstr>Pristina</vt:lpstr>
      <vt:lpstr>Times New Roman</vt:lpstr>
      <vt:lpstr>Office Theme</vt:lpstr>
      <vt:lpstr>PowerPoint Presentation</vt:lpstr>
      <vt:lpstr>Contents</vt:lpstr>
      <vt:lpstr>Introduction</vt:lpstr>
      <vt:lpstr>History</vt:lpstr>
      <vt:lpstr>Company Background</vt:lpstr>
      <vt:lpstr>Location of Property</vt:lpstr>
      <vt:lpstr>PowerPoint Presentation</vt:lpstr>
      <vt:lpstr>PowerPoint Presentation</vt:lpstr>
      <vt:lpstr>PowerPoint Presentation</vt:lpstr>
      <vt:lpstr>What’s Included</vt:lpstr>
      <vt:lpstr>PowerPoint Presentation</vt:lpstr>
      <vt:lpstr>PowerPoint Presentation</vt:lpstr>
      <vt:lpstr>Payment Details</vt:lpstr>
      <vt:lpstr>PowerPoint Presentation</vt:lpstr>
      <vt:lpstr>PowerPoint Presentation</vt:lpstr>
      <vt:lpstr>PowerPoint Presentation</vt:lpstr>
      <vt:lpstr>PowerPoint Presentation</vt:lpstr>
      <vt:lpstr>Hanly Group Profile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Murphy</dc:creator>
  <cp:lastModifiedBy>Shayne Kenny</cp:lastModifiedBy>
  <cp:revision>57</cp:revision>
  <cp:lastPrinted>2024-04-09T10:11:17Z</cp:lastPrinted>
  <dcterms:created xsi:type="dcterms:W3CDTF">2023-07-27T13:35:19Z</dcterms:created>
  <dcterms:modified xsi:type="dcterms:W3CDTF">2025-08-15T11:16:47Z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2022-05-12T00:00:00Z</vt:filetime>
  </property>
  <property fmtid="{D5CDD505-2E9C-101B-9397-08002B2CF9AE}" pid="3" name="Creator">
    <vt:lpwstr>Microsoft® PowerPoint® 2013</vt:lpwstr>
  </property>
  <property fmtid="{D5CDD505-2E9C-101B-9397-08002B2CF9AE}" pid="4" name="LastSaved">
    <vt:filetime>2023-07-27T00:00:00Z</vt:filetime>
  </property>
  <property fmtid="{D5CDD505-2E9C-101B-9397-08002B2CF9AE}" pid="5" name="Producer">
    <vt:lpwstr>Microsoft® PowerPoint® 2013</vt:lpwstr>
  </property>
</Properties>
</file>