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</p:sldMasterIdLst>
  <p:notesMasterIdLst>
    <p:notesMasterId r:id="rId35"/>
  </p:notesMasterIdLst>
  <p:handoutMasterIdLst>
    <p:handoutMasterId r:id="rId36"/>
  </p:handoutMasterIdLst>
  <p:sldIdLst>
    <p:sldId id="314" r:id="rId3"/>
    <p:sldId id="315" r:id="rId4"/>
    <p:sldId id="322" r:id="rId5"/>
    <p:sldId id="323" r:id="rId6"/>
    <p:sldId id="256" r:id="rId7"/>
    <p:sldId id="264" r:id="rId8"/>
    <p:sldId id="265" r:id="rId9"/>
    <p:sldId id="271" r:id="rId10"/>
    <p:sldId id="266" r:id="rId11"/>
    <p:sldId id="267" r:id="rId12"/>
    <p:sldId id="268" r:id="rId13"/>
    <p:sldId id="269" r:id="rId14"/>
    <p:sldId id="312" r:id="rId15"/>
    <p:sldId id="313" r:id="rId16"/>
    <p:sldId id="272" r:id="rId17"/>
    <p:sldId id="294" r:id="rId18"/>
    <p:sldId id="276" r:id="rId19"/>
    <p:sldId id="279" r:id="rId20"/>
    <p:sldId id="310" r:id="rId21"/>
    <p:sldId id="311" r:id="rId22"/>
    <p:sldId id="309" r:id="rId23"/>
    <p:sldId id="285" r:id="rId24"/>
    <p:sldId id="281" r:id="rId25"/>
    <p:sldId id="316" r:id="rId26"/>
    <p:sldId id="282" r:id="rId27"/>
    <p:sldId id="283" r:id="rId28"/>
    <p:sldId id="286" r:id="rId29"/>
    <p:sldId id="288" r:id="rId30"/>
    <p:sldId id="320" r:id="rId31"/>
    <p:sldId id="261" r:id="rId32"/>
    <p:sldId id="319" r:id="rId33"/>
    <p:sldId id="321" r:id="rId3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1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1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1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1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620"/>
    <p:restoredTop sz="87097" autoAdjust="0"/>
  </p:normalViewPr>
  <p:slideViewPr>
    <p:cSldViewPr>
      <p:cViewPr varScale="1">
        <p:scale>
          <a:sx n="110" d="100"/>
          <a:sy n="110" d="100"/>
        </p:scale>
        <p:origin x="124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87">
              <a:defRPr sz="1300"/>
            </a:lvl1pPr>
          </a:lstStyle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734" y="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>
              <a:defRPr sz="1300"/>
            </a:lvl1pPr>
          </a:lstStyle>
          <a:p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59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87">
              <a:defRPr sz="1300"/>
            </a:lvl1pPr>
          </a:lstStyle>
          <a:p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734" y="8830659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>
              <a:defRPr sz="1300"/>
            </a:lvl1pPr>
          </a:lstStyle>
          <a:p>
            <a:fld id="{61F9B23A-347E-4C60-8EB1-26EDE01839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27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87">
              <a:defRPr sz="1300"/>
            </a:lvl1pPr>
          </a:lstStyle>
          <a:p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4" y="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>
              <a:defRPr sz="13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5" y="4416099"/>
            <a:ext cx="5607711" cy="418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59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87">
              <a:defRPr sz="1300"/>
            </a:lvl1pPr>
          </a:lstStyle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4" y="8830659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>
              <a:defRPr sz="1300"/>
            </a:lvl1pPr>
          </a:lstStyle>
          <a:p>
            <a:fld id="{B98BA0CD-AA46-489D-A355-A441144CF3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391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1" charset="0"/>
        <a:ea typeface="ＭＳ Ｐゴシック" pitchFamily="3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1" charset="0"/>
        <a:ea typeface="ＭＳ Ｐゴシック" pitchFamily="3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1" charset="0"/>
        <a:ea typeface="ＭＳ Ｐゴシック" pitchFamily="3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1" charset="0"/>
        <a:ea typeface="ＭＳ Ｐゴシック" pitchFamily="3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1" charset="0"/>
        <a:ea typeface="ＭＳ Ｐゴシック" pitchFamily="3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146420-5484-4C92-8501-55DDD2E793D8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532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70DF6-B4F8-4C16-ADA4-AF71E26B6A65}" type="slidenum">
              <a:rPr lang="en-US"/>
              <a:pPr/>
              <a:t>16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505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7E9A28-1552-452B-B8AA-EF666AE17CA6}" type="slidenum">
              <a:rPr lang="en-US"/>
              <a:pPr/>
              <a:t>17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>
                <a:latin typeface="Arial" charset="0"/>
              </a:rPr>
              <a:t>Sampling distribution</a:t>
            </a:r>
          </a:p>
          <a:p>
            <a:pPr eaLnBrk="1" hangingPunct="1"/>
            <a:r>
              <a:rPr lang="en-US" b="1">
                <a:latin typeface="Arial" charset="0"/>
              </a:rPr>
              <a:t>This is the distribution of a sample statistic over all possible samples of the same size taken from the same population</a:t>
            </a:r>
          </a:p>
          <a:p>
            <a:pPr eaLnBrk="1" hangingPunct="1"/>
            <a:r>
              <a:rPr lang="en-US" b="1">
                <a:latin typeface="Arial" charset="0"/>
              </a:rPr>
              <a:t>Knowing the sampling distribution of our sample statistic allows us to make probability statements about the degree of uncertainty in our answers</a:t>
            </a:r>
          </a:p>
          <a:p>
            <a:pPr eaLnBrk="1" hangingPunct="1"/>
            <a:r>
              <a:rPr lang="en-US" b="1">
                <a:latin typeface="Arial" charset="0"/>
              </a:rPr>
              <a:t>If we wish to make inferences about a population mean using a sample mean we require the sampling distribution of the sample mean</a:t>
            </a:r>
          </a:p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788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938DD5-6204-45C9-A95C-DBB6ADCE86D5}" type="slidenum">
              <a:rPr lang="en-US"/>
              <a:pPr/>
              <a:t>18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b="1" dirty="0">
                <a:latin typeface="Arial" charset="0"/>
              </a:rPr>
              <a:t>Standard error of the sample mean</a:t>
            </a:r>
          </a:p>
          <a:p>
            <a:pPr eaLnBrk="1" hangingPunct="1"/>
            <a:r>
              <a:rPr lang="en-US" sz="1000" b="1" dirty="0">
                <a:latin typeface="Arial" charset="0"/>
              </a:rPr>
              <a:t>As the sample size n increases, the variation of the sample means around the true mean decreases</a:t>
            </a:r>
          </a:p>
          <a:p>
            <a:pPr eaLnBrk="1" hangingPunct="1"/>
            <a:endParaRPr lang="en-US" sz="1000" b="1" dirty="0">
              <a:latin typeface="Arial" charset="0"/>
            </a:endParaRPr>
          </a:p>
          <a:p>
            <a:pPr eaLnBrk="1" hangingPunct="1"/>
            <a:r>
              <a:rPr lang="en-US" sz="1000" b="1" dirty="0">
                <a:latin typeface="Arial" charset="0"/>
              </a:rPr>
              <a:t>Each sample statistic has its own sampling distribution, with an expected (mean) value, variance and standard error.</a:t>
            </a:r>
          </a:p>
          <a:p>
            <a:pPr eaLnBrk="1" hangingPunct="1"/>
            <a:endParaRPr lang="en-US" sz="1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2864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76" y="4416426"/>
            <a:ext cx="5607050" cy="4183063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431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6438"/>
            <a:ext cx="4648200" cy="34861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76" y="4416426"/>
            <a:ext cx="5607050" cy="4183063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70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36EB8B-7741-43E1-832F-506E228BECD2}" type="slidenum">
              <a:rPr lang="en-CA" smtClean="0">
                <a:latin typeface="Arial" charset="0"/>
              </a:rPr>
              <a:pPr/>
              <a:t>21</a:t>
            </a:fld>
            <a:endParaRPr lang="en-CA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981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970921-82C2-4757-8E43-B5F0B2284602}" type="slidenum">
              <a:rPr lang="en-US"/>
              <a:pPr/>
              <a:t>22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dirty="0">
                <a:latin typeface="Arial" charset="0"/>
              </a:rPr>
              <a:t>assume the central limit theorem holds for</a:t>
            </a:r>
          </a:p>
          <a:p>
            <a:pPr eaLnBrk="1" hangingPunct="1"/>
            <a:endParaRPr lang="en-US" b="1" dirty="0">
              <a:latin typeface="Arial" charset="0"/>
            </a:endParaRPr>
          </a:p>
          <a:p>
            <a:pPr eaLnBrk="1" hangingPunct="1"/>
            <a:r>
              <a:rPr lang="en-US" b="1" dirty="0">
                <a:latin typeface="Arial" charset="0"/>
              </a:rPr>
              <a:t>For smaller samples we might assume the central limit theorem holds if we believe that the population distribution is not that different from a normal</a:t>
            </a:r>
          </a:p>
          <a:p>
            <a:pPr eaLnBrk="1" hangingPunct="1"/>
            <a:r>
              <a:rPr lang="en-US" b="1" dirty="0">
                <a:latin typeface="Arial" charset="0"/>
              </a:rPr>
              <a:t>---------------</a:t>
            </a:r>
          </a:p>
          <a:p>
            <a:pPr eaLnBrk="1" hangingPunct="1"/>
            <a:r>
              <a:rPr lang="en-US" b="1" dirty="0">
                <a:latin typeface="Arial" charset="0"/>
              </a:rPr>
              <a:t>Usually with quantitative random variables we assume the central limit theorem holds for samples of size 30 or more</a:t>
            </a:r>
          </a:p>
          <a:p>
            <a:pPr eaLnBrk="1" hangingPunct="1"/>
            <a:r>
              <a:rPr lang="en-US" b="1" dirty="0">
                <a:latin typeface="Arial" charset="0"/>
              </a:rPr>
              <a:t>For smaller samples we might assume the central limit theorem holds if we believe that the population distribution is not that different from a normal</a:t>
            </a:r>
          </a:p>
          <a:p>
            <a:pPr eaLnBrk="1" hangingPunct="1"/>
            <a:endParaRPr lang="en-US" b="1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252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When</a:t>
            </a:r>
            <a:r>
              <a:rPr lang="en-US" baseline="0" dirty="0">
                <a:latin typeface="Arial" charset="0"/>
              </a:rPr>
              <a:t> you see the word “probability” and “average” or “mean” in the same question likely you are going to be applying the CLT.</a:t>
            </a:r>
          </a:p>
          <a:p>
            <a:pPr eaLnBrk="1" hangingPunct="1"/>
            <a:endParaRPr lang="en-US" baseline="0" dirty="0">
              <a:latin typeface="Arial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FE2F23-83D1-4BD0-94A8-C26F39AAF5D7}" type="slidenum">
              <a:rPr lang="en-US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698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BA0CD-AA46-489D-A355-A441144CF31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860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77E674-7344-41EA-A2E4-605700731471}" type="slidenum">
              <a:rPr lang="en-US"/>
              <a:pPr/>
              <a:t>26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284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Important: Recognize when to apply the Central Limit Theorem (and use z in inference)</a:t>
            </a:r>
          </a:p>
          <a:p>
            <a:pPr lvl="1"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7B84C1-4076-420E-AAC2-C0A34BD5872D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328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88 minutes for public transit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8BCD6C-395B-4B0E-9E53-323AE9A9CDA1}" type="slidenum">
              <a:rPr lang="en-US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010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30DC5D-5B0A-47BF-AD41-EAEBDA9B8FD9}" type="slidenum">
              <a:rPr lang="en-US"/>
              <a:pPr/>
              <a:t>28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1" eaLnBrk="1" hangingPunct="1">
              <a:lnSpc>
                <a:spcPct val="90000"/>
              </a:lnSpc>
              <a:spcBef>
                <a:spcPct val="50000"/>
              </a:spcBef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1808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D43994-64D0-4AA2-B035-E2BB002DB803}" type="slidenum">
              <a:rPr lang="en-US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245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739CF9-8B66-4F0C-83D9-9E0A3397C5F8}" type="slidenum">
              <a:rPr lang="en-US"/>
              <a:pPr/>
              <a:t>7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26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9D230-A8EC-4868-8493-E51218F0A732}" type="slidenum">
              <a:rPr lang="en-US"/>
              <a:pPr/>
              <a:t>8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896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056196-C9E0-444A-9DA6-BDD9A35BDAE8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44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8E8210-DE14-4522-A270-06372EB243A5}" type="slidenum">
              <a:rPr lang="en-US"/>
              <a:pPr/>
              <a:t>10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462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dirty="0">
                <a:latin typeface="Arial" charset="0"/>
              </a:rPr>
              <a:t>There are other methods other than SRS for gathering samples.  More sophisticated techniques are often</a:t>
            </a:r>
            <a:r>
              <a:rPr lang="en-US" b="1" baseline="0" dirty="0">
                <a:latin typeface="Arial" charset="0"/>
              </a:rPr>
              <a:t> used to reduce error or allow for smaller sample sizes at a given level of error.</a:t>
            </a:r>
            <a:endParaRPr lang="en-US" b="1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DB1928-A4C7-47F5-A391-411F29175A44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207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063C26-86B4-45B4-9DA8-F19D882059A1}" type="slidenum">
              <a:rPr lang="en-US"/>
              <a:pPr/>
              <a:t>12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dirty="0">
                <a:latin typeface="Arial" charset="0"/>
              </a:rPr>
              <a:t>If the sampling fraction n/N ( where N is the population size) is less than 5% then we ignore the finite population effect</a:t>
            </a:r>
          </a:p>
          <a:p>
            <a:pPr eaLnBrk="1" hangingPunct="1"/>
            <a:r>
              <a:rPr lang="en-US" b="1" dirty="0">
                <a:latin typeface="Arial" charset="0"/>
              </a:rPr>
              <a:t>If the population is small and sampled without replacement, finite corrections have to be made (not to be discussed in this course)</a:t>
            </a:r>
          </a:p>
          <a:p>
            <a:pPr eaLnBrk="1" hangingPunct="1"/>
            <a:r>
              <a:rPr lang="en-US" b="1" dirty="0">
                <a:latin typeface="Arial" charset="0"/>
              </a:rPr>
              <a:t>------</a:t>
            </a:r>
          </a:p>
          <a:p>
            <a:pPr eaLnBrk="1" hangingPunct="1"/>
            <a:r>
              <a:rPr lang="en-US" b="1" dirty="0">
                <a:latin typeface="Arial" charset="0"/>
              </a:rPr>
              <a:t>If n/N &gt; 0.05 see equation 7.5 on pg 290 of the text to</a:t>
            </a:r>
            <a:r>
              <a:rPr lang="en-US" b="1" baseline="0" dirty="0">
                <a:latin typeface="Arial" charset="0"/>
              </a:rPr>
              <a:t> calculate the standard deviation of the mean.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282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60D73E-2C2C-421B-A5FF-D03EC62C4019}" type="slidenum">
              <a:rPr lang="en-US"/>
              <a:pPr/>
              <a:t>15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272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F9FE94-9AE2-4457-835C-B83CDE1338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3FC36-8468-4DC3-AACD-636AA8F6D6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F7617-762D-4787-AE54-3895B8A3C5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CE2D72-4BD4-4B47-B9CC-6A5B68845A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3165D3-EC84-4697-A448-1D0155673F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Sheila Mozejko September 2003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3DA8-DFA8-4ECF-9DD7-B5704D3235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430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Sheila Mozejko September 2003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90F1-5F5B-48D4-BD39-932DE74C4D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863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Sheila Mozejko September 2003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C078-7D18-4DBA-854C-716EE00922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073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Sheila Mozejko September 2003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9258D-AFFA-43AF-AB4A-F3E84478B3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4499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Sheila Mozejko September 2003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5C384-2492-4505-A30F-CC0D6F9A47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6022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Sheila Mozejko September 2003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955A-1544-4186-810F-7D46311911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961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4C9A74-321A-4A91-A03E-3A87EBA3B4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Sheila Mozejko September 2003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965A-4BC9-4A63-9B60-47F4A904E4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269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Sheila Mozejko September 2003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D60E-4E68-4F88-A315-EDB6954A72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4561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Sheila Mozejko September 2003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5CFDD-8A1F-4273-AAFB-5DD27E15850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9769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Sheila Mozejko September 2003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82C84-667B-4564-B391-E434FEAA71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244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Sheila Mozejko September 2003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872D2-FD7D-44DF-9254-7055E7ADB3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4558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Sheila Mozejko September 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53314-C6FB-42A7-8E66-BF3A5FDFA3D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832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2CA2A-F70E-42C7-8AC4-766EC86314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FF554-0F77-4221-A41C-EA0807E0BD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51DF7D-4C4A-4AEB-8710-50F7115DEA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22C41-E84F-4472-AABA-ECCA817987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22C369-8AAC-4C62-AED6-AAB46F8E74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49BB06-0C81-473C-8D19-9F0182E010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E2ED26-8E61-49E4-9D5A-A30AF53DE9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98EE759-F624-416D-BC25-C2ECF742954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31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1" charset="0"/>
          <a:ea typeface="ＭＳ Ｐゴシック" pitchFamily="3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1" charset="0"/>
          <a:ea typeface="ＭＳ Ｐゴシック" pitchFamily="3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1" charset="0"/>
          <a:ea typeface="ＭＳ Ｐゴシック" pitchFamily="3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1" charset="0"/>
          <a:ea typeface="ＭＳ Ｐゴシック" pitchFamily="3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1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3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Sheila Mozejko September 2003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B27DA-4823-48A8-B109-8113A8F459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32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red.com/story/ray-dalio-principles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5.bin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10.bin"/><Relationship Id="rId7" Type="http://schemas.openxmlformats.org/officeDocument/2006/relationships/image" Target="../media/image13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9" Type="http://schemas.openxmlformats.org/officeDocument/2006/relationships/image" Target="../media/image14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Welcome to </a:t>
            </a:r>
            <a:r>
              <a:rPr lang="en-CA" dirty="0" err="1"/>
              <a:t>Mgts</a:t>
            </a:r>
            <a:r>
              <a:rPr lang="en-CA" dirty="0"/>
              <a:t> 312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Instructor – Allan Wesley</a:t>
            </a:r>
          </a:p>
        </p:txBody>
      </p:sp>
    </p:spTree>
    <p:extLst>
      <p:ext uri="{BB962C8B-B14F-4D97-AF65-F5344CB8AC3E}">
        <p14:creationId xmlns:p14="http://schemas.microsoft.com/office/powerpoint/2010/main" val="64076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782638"/>
            <a:ext cx="8001000" cy="614362"/>
          </a:xfrm>
        </p:spPr>
        <p:txBody>
          <a:bodyPr/>
          <a:lstStyle/>
          <a:p>
            <a:pPr eaLnBrk="1" hangingPunct="1"/>
            <a:r>
              <a:rPr lang="en-US"/>
              <a:t>Random Sample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500" y="1854200"/>
            <a:ext cx="8001000" cy="4318000"/>
          </a:xfrm>
        </p:spPr>
        <p:txBody>
          <a:bodyPr/>
          <a:lstStyle/>
          <a:p>
            <a:pPr eaLnBrk="1" hangingPunct="1"/>
            <a:r>
              <a:rPr lang="en-US" b="1"/>
              <a:t>All individuals or objects in the population have a chance of being selected </a:t>
            </a:r>
          </a:p>
          <a:p>
            <a:pPr eaLnBrk="1" hangingPunct="1"/>
            <a:r>
              <a:rPr lang="en-US" b="1"/>
              <a:t>The selection of any one individual or object does not affect the selection probability for any other individual or object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782638"/>
            <a:ext cx="8001000" cy="614362"/>
          </a:xfrm>
        </p:spPr>
        <p:txBody>
          <a:bodyPr/>
          <a:lstStyle/>
          <a:p>
            <a:pPr eaLnBrk="1" hangingPunct="1"/>
            <a:r>
              <a:rPr lang="en-US"/>
              <a:t>Simple Random Sample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500" y="1854200"/>
            <a:ext cx="8001000" cy="2312988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b="1" dirty="0"/>
              <a:t>A random sample selected in such a way that all possible samples of the same size have the </a:t>
            </a:r>
            <a:r>
              <a:rPr lang="en-US" b="1" u="sng" dirty="0"/>
              <a:t>same chance</a:t>
            </a:r>
            <a:r>
              <a:rPr lang="en-US" b="1" dirty="0"/>
              <a:t> of being selected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b="1" dirty="0"/>
              <a:t>Implies that all individuals have the same chance of being selected for the sample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479425"/>
            <a:ext cx="8001000" cy="1136650"/>
          </a:xfrm>
        </p:spPr>
        <p:txBody>
          <a:bodyPr/>
          <a:lstStyle/>
          <a:p>
            <a:pPr eaLnBrk="1" hangingPunct="1"/>
            <a:r>
              <a:rPr lang="en-US"/>
              <a:t>Finite Populations and Sampling With Replacement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500" y="1854200"/>
            <a:ext cx="8013700" cy="4241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b="1" dirty="0"/>
              <a:t>If the sampling fraction n/N ( where N is the population size) is less than 5% then we ignore the finite population effect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b="1" dirty="0"/>
              <a:t>If the population is small and sampled without replacement, finite corrections have to be made (not to be discussed in this course)</a:t>
            </a:r>
          </a:p>
          <a:p>
            <a:pPr eaLnBrk="1" hangingPunct="1"/>
            <a:endParaRPr 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Normal Distribution – Some Basics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/>
              <a:t>Follows a symmetric bell shaped dist.</a:t>
            </a:r>
          </a:p>
          <a:p>
            <a:r>
              <a:rPr lang="en-CA" sz="2800" dirty="0"/>
              <a:t>Has 2 parameters that “define” the </a:t>
            </a:r>
            <a:r>
              <a:rPr lang="en-CA" sz="2800" dirty="0" err="1"/>
              <a:t>dist’n</a:t>
            </a:r>
            <a:r>
              <a:rPr lang="en-CA" sz="2800" dirty="0"/>
              <a:t> i.e. we need these parameters to conduct normal probability calculations.</a:t>
            </a:r>
          </a:p>
          <a:p>
            <a:r>
              <a:rPr lang="en-CA" sz="2800" dirty="0"/>
              <a:t>µ = mean</a:t>
            </a:r>
          </a:p>
          <a:p>
            <a:r>
              <a:rPr lang="el-GR" sz="2800" dirty="0"/>
              <a:t>σ</a:t>
            </a:r>
            <a:r>
              <a:rPr lang="en-CA" sz="2800" dirty="0"/>
              <a:t> = standard deviation</a:t>
            </a:r>
          </a:p>
          <a:p>
            <a:r>
              <a:rPr lang="en-CA" sz="2800" dirty="0"/>
              <a:t>We use z-scores to standardize the normal distribution – so that we can use one set of z tables for all normal prob. calculations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Z-score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Z= (x-µ)/</a:t>
            </a:r>
            <a:r>
              <a:rPr lang="el-GR" dirty="0"/>
              <a:t>σ</a:t>
            </a:r>
            <a:endParaRPr lang="en-CA" dirty="0"/>
          </a:p>
          <a:p>
            <a:r>
              <a:rPr lang="en-CA" dirty="0"/>
              <a:t>This will standardize our normal </a:t>
            </a:r>
            <a:r>
              <a:rPr lang="en-CA" dirty="0" err="1"/>
              <a:t>dist’n</a:t>
            </a:r>
            <a:r>
              <a:rPr lang="en-CA" dirty="0"/>
              <a:t> so that the mean is 0 and the </a:t>
            </a:r>
            <a:r>
              <a:rPr lang="en-CA" dirty="0" err="1"/>
              <a:t>stdev</a:t>
            </a:r>
            <a:r>
              <a:rPr lang="en-CA" dirty="0"/>
              <a:t> (standard deviation) is 1.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>
          <a:xfrm>
            <a:off x="825500" y="782638"/>
            <a:ext cx="8001000" cy="614362"/>
          </a:xfrm>
        </p:spPr>
        <p:txBody>
          <a:bodyPr/>
          <a:lstStyle/>
          <a:p>
            <a:pPr eaLnBrk="1" hangingPunct="1"/>
            <a:r>
              <a:rPr lang="en-US" sz="3600" b="1"/>
              <a:t>Example: Start with a population of interest…</a:t>
            </a:r>
          </a:p>
        </p:txBody>
      </p:sp>
      <p:sp>
        <p:nvSpPr>
          <p:cNvPr id="33798" name="Text Box 18"/>
          <p:cNvSpPr txBox="1">
            <a:spLocks noChangeArrowheads="1"/>
          </p:cNvSpPr>
          <p:nvPr/>
        </p:nvSpPr>
        <p:spPr bwMode="auto">
          <a:xfrm>
            <a:off x="838200" y="1600200"/>
            <a:ext cx="353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31" charset="0"/>
              </a:rPr>
              <a:t>Population Distribution</a:t>
            </a:r>
          </a:p>
        </p:txBody>
      </p:sp>
      <p:sp>
        <p:nvSpPr>
          <p:cNvPr id="33799" name="Rectangle 21"/>
          <p:cNvSpPr>
            <a:spLocks noChangeArrowheads="1"/>
          </p:cNvSpPr>
          <p:nvPr/>
        </p:nvSpPr>
        <p:spPr bwMode="auto">
          <a:xfrm>
            <a:off x="3276600" y="2514600"/>
            <a:ext cx="3076575" cy="14414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dirty="0">
                <a:latin typeface="Times New Roman" pitchFamily="31" charset="0"/>
              </a:rPr>
              <a:t>X   the random variable</a:t>
            </a:r>
          </a:p>
          <a:p>
            <a:r>
              <a:rPr lang="en-US" sz="3200" dirty="0">
                <a:latin typeface="Times New Roman" pitchFamily="31" charset="0"/>
                <a:cs typeface="Arial" charset="0"/>
                <a:sym typeface="Symbol" pitchFamily="31" charset="2"/>
              </a:rPr>
              <a:t>  </a:t>
            </a:r>
            <a:r>
              <a:rPr lang="en-US" sz="2400" dirty="0">
                <a:latin typeface="Times New Roman" pitchFamily="31" charset="0"/>
                <a:cs typeface="Arial" charset="0"/>
                <a:sym typeface="Symbol" pitchFamily="31" charset="2"/>
              </a:rPr>
              <a:t>population mean</a:t>
            </a:r>
          </a:p>
          <a:p>
            <a:r>
              <a:rPr lang="en-US" sz="3200" dirty="0">
                <a:latin typeface="Times New Roman" pitchFamily="31" charset="0"/>
                <a:cs typeface="Arial" charset="0"/>
                <a:sym typeface="Symbol" pitchFamily="31" charset="2"/>
              </a:rPr>
              <a:t></a:t>
            </a:r>
            <a:r>
              <a:rPr lang="en-US" sz="3200" baseline="30000" dirty="0">
                <a:latin typeface="Times New Roman" pitchFamily="31" charset="0"/>
                <a:cs typeface="Arial" charset="0"/>
                <a:sym typeface="Symbol" pitchFamily="31" charset="2"/>
              </a:rPr>
              <a:t>2 </a:t>
            </a:r>
            <a:r>
              <a:rPr lang="en-US" sz="2400" dirty="0">
                <a:latin typeface="Times New Roman" pitchFamily="31" charset="0"/>
                <a:cs typeface="Arial" charset="0"/>
                <a:sym typeface="Symbol" pitchFamily="31" charset="2"/>
              </a:rPr>
              <a:t>population variance</a:t>
            </a:r>
            <a:endParaRPr lang="en-US" sz="3200" baseline="30000" dirty="0">
              <a:latin typeface="Times New Roman" pitchFamily="31" charset="0"/>
              <a:cs typeface="Arial" charset="0"/>
              <a:sym typeface="Symbol" pitchFamily="31" charset="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4419600"/>
            <a:ext cx="8007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/>
              <a:t>To be discussed later, but think – must the population distribution be normal?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2436813" y="3752850"/>
            <a:ext cx="198437" cy="568325"/>
          </a:xfrm>
          <a:prstGeom prst="downArrow">
            <a:avLst>
              <a:gd name="adj1" fmla="val 50000"/>
              <a:gd name="adj2" fmla="val 716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 rot="-1500000">
            <a:off x="2605088" y="4432300"/>
            <a:ext cx="238125" cy="885825"/>
          </a:xfrm>
          <a:prstGeom prst="downArrow">
            <a:avLst>
              <a:gd name="adj1" fmla="val 50000"/>
              <a:gd name="adj2" fmla="val 93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825500" y="782638"/>
            <a:ext cx="8001000" cy="614362"/>
          </a:xfrm>
        </p:spPr>
        <p:txBody>
          <a:bodyPr/>
          <a:lstStyle/>
          <a:p>
            <a:pPr eaLnBrk="1" hangingPunct="1"/>
            <a:r>
              <a:rPr lang="en-US" sz="3200" b="1"/>
              <a:t>Draw a series of random samples, each of size n from the population…</a:t>
            </a:r>
          </a:p>
        </p:txBody>
      </p:sp>
      <p:sp>
        <p:nvSpPr>
          <p:cNvPr id="35848" name="Text Box 18"/>
          <p:cNvSpPr txBox="1">
            <a:spLocks noChangeArrowheads="1"/>
          </p:cNvSpPr>
          <p:nvPr/>
        </p:nvSpPr>
        <p:spPr bwMode="auto">
          <a:xfrm>
            <a:off x="838200" y="1600200"/>
            <a:ext cx="353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31" charset="0"/>
              </a:rPr>
              <a:t>Population Distribution</a:t>
            </a:r>
          </a:p>
        </p:txBody>
      </p:sp>
      <p:sp>
        <p:nvSpPr>
          <p:cNvPr id="35849" name="Oval 19"/>
          <p:cNvSpPr>
            <a:spLocks noChangeArrowheads="1"/>
          </p:cNvSpPr>
          <p:nvPr/>
        </p:nvSpPr>
        <p:spPr bwMode="auto">
          <a:xfrm>
            <a:off x="731838" y="5167313"/>
            <a:ext cx="1800225" cy="1019175"/>
          </a:xfrm>
          <a:prstGeom prst="ellipse">
            <a:avLst/>
          </a:prstGeom>
          <a:solidFill>
            <a:srgbClr val="FFCC99">
              <a:alpha val="5294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latin typeface="Times New Roman" pitchFamily="31" charset="0"/>
              </a:rPr>
              <a:t>Sample 1 of size  n</a:t>
            </a:r>
          </a:p>
        </p:txBody>
      </p:sp>
      <p:sp>
        <p:nvSpPr>
          <p:cNvPr id="35850" name="Oval 20"/>
          <p:cNvSpPr>
            <a:spLocks noChangeArrowheads="1"/>
          </p:cNvSpPr>
          <p:nvPr/>
        </p:nvSpPr>
        <p:spPr bwMode="auto">
          <a:xfrm>
            <a:off x="2614613" y="5157788"/>
            <a:ext cx="1800225" cy="1019175"/>
          </a:xfrm>
          <a:prstGeom prst="ellipse">
            <a:avLst/>
          </a:prstGeom>
          <a:solidFill>
            <a:srgbClr val="FFCC99">
              <a:alpha val="5294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latin typeface="Times New Roman" pitchFamily="31" charset="0"/>
              </a:rPr>
              <a:t>Sample 2 of size  n</a:t>
            </a:r>
          </a:p>
        </p:txBody>
      </p:sp>
      <p:sp>
        <p:nvSpPr>
          <p:cNvPr id="35851" name="Rectangle 21"/>
          <p:cNvSpPr>
            <a:spLocks noChangeArrowheads="1"/>
          </p:cNvSpPr>
          <p:nvPr/>
        </p:nvSpPr>
        <p:spPr bwMode="auto">
          <a:xfrm>
            <a:off x="1003300" y="2327275"/>
            <a:ext cx="3076575" cy="14414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>
                <a:latin typeface="Times New Roman" pitchFamily="31" charset="0"/>
              </a:rPr>
              <a:t>X   the random variable</a:t>
            </a:r>
          </a:p>
          <a:p>
            <a:r>
              <a:rPr lang="en-US" sz="3200">
                <a:latin typeface="Times New Roman" pitchFamily="31" charset="0"/>
                <a:cs typeface="Arial" charset="0"/>
                <a:sym typeface="Symbol" pitchFamily="31" charset="2"/>
              </a:rPr>
              <a:t>  </a:t>
            </a:r>
            <a:r>
              <a:rPr lang="en-US" sz="2400">
                <a:latin typeface="Times New Roman" pitchFamily="31" charset="0"/>
                <a:cs typeface="Arial" charset="0"/>
                <a:sym typeface="Symbol" pitchFamily="31" charset="2"/>
              </a:rPr>
              <a:t>population mean</a:t>
            </a:r>
          </a:p>
          <a:p>
            <a:r>
              <a:rPr lang="en-US" sz="3200">
                <a:latin typeface="Times New Roman" pitchFamily="31" charset="0"/>
                <a:cs typeface="Arial" charset="0"/>
                <a:sym typeface="Symbol" pitchFamily="31" charset="2"/>
              </a:rPr>
              <a:t></a:t>
            </a:r>
            <a:r>
              <a:rPr lang="en-US" sz="3200" baseline="30000">
                <a:latin typeface="Times New Roman" pitchFamily="31" charset="0"/>
                <a:cs typeface="Arial" charset="0"/>
                <a:sym typeface="Symbol" pitchFamily="31" charset="2"/>
              </a:rPr>
              <a:t>2 </a:t>
            </a:r>
            <a:r>
              <a:rPr lang="en-US" sz="2400">
                <a:latin typeface="Times New Roman" pitchFamily="31" charset="0"/>
                <a:cs typeface="Arial" charset="0"/>
                <a:sym typeface="Symbol" pitchFamily="31" charset="2"/>
              </a:rPr>
              <a:t>population variance</a:t>
            </a:r>
            <a:endParaRPr lang="en-US" sz="3200" baseline="30000">
              <a:latin typeface="Times New Roman" pitchFamily="31" charset="0"/>
              <a:cs typeface="Arial" charset="0"/>
              <a:sym typeface="Symbol" pitchFamily="31" charset="2"/>
            </a:endParaRPr>
          </a:p>
        </p:txBody>
      </p:sp>
      <p:sp>
        <p:nvSpPr>
          <p:cNvPr id="35852" name="AutoShape 22"/>
          <p:cNvSpPr>
            <a:spLocks noChangeArrowheads="1"/>
          </p:cNvSpPr>
          <p:nvPr/>
        </p:nvSpPr>
        <p:spPr bwMode="auto">
          <a:xfrm rot="1500000">
            <a:off x="2200275" y="4429125"/>
            <a:ext cx="238125" cy="885825"/>
          </a:xfrm>
          <a:prstGeom prst="downArrow">
            <a:avLst>
              <a:gd name="adj1" fmla="val 50000"/>
              <a:gd name="adj2" fmla="val 93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23"/>
          <p:cNvSpPr>
            <a:spLocks noChangeArrowheads="1"/>
          </p:cNvSpPr>
          <p:nvPr/>
        </p:nvSpPr>
        <p:spPr bwMode="auto">
          <a:xfrm>
            <a:off x="1655763" y="4149725"/>
            <a:ext cx="1838325" cy="43656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31" charset="0"/>
              </a:rPr>
              <a:t>draw samples</a:t>
            </a:r>
          </a:p>
        </p:txBody>
      </p:sp>
      <p:sp>
        <p:nvSpPr>
          <p:cNvPr id="35854" name="Oval 24"/>
          <p:cNvSpPr>
            <a:spLocks noChangeArrowheads="1"/>
          </p:cNvSpPr>
          <p:nvPr/>
        </p:nvSpPr>
        <p:spPr bwMode="auto">
          <a:xfrm>
            <a:off x="6324600" y="5105400"/>
            <a:ext cx="1800225" cy="1019175"/>
          </a:xfrm>
          <a:prstGeom prst="ellipse">
            <a:avLst/>
          </a:prstGeom>
          <a:solidFill>
            <a:srgbClr val="FFCC99">
              <a:alpha val="5294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latin typeface="Times New Roman" pitchFamily="31" charset="0"/>
              </a:rPr>
              <a:t>Sample </a:t>
            </a:r>
            <a:r>
              <a:rPr lang="en-US" sz="2000" i="1">
                <a:latin typeface="Times New Roman" pitchFamily="31" charset="0"/>
              </a:rPr>
              <a:t>i </a:t>
            </a:r>
            <a:r>
              <a:rPr lang="en-US" sz="2000">
                <a:latin typeface="Times New Roman" pitchFamily="31" charset="0"/>
              </a:rPr>
              <a:t>of size  n</a:t>
            </a:r>
          </a:p>
        </p:txBody>
      </p:sp>
      <p:sp>
        <p:nvSpPr>
          <p:cNvPr id="35855" name="AutoShape 25"/>
          <p:cNvSpPr>
            <a:spLocks noChangeArrowheads="1"/>
          </p:cNvSpPr>
          <p:nvPr/>
        </p:nvSpPr>
        <p:spPr bwMode="auto">
          <a:xfrm>
            <a:off x="4724400" y="5562600"/>
            <a:ext cx="152400" cy="1524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AutoShape 26"/>
          <p:cNvSpPr>
            <a:spLocks noChangeArrowheads="1"/>
          </p:cNvSpPr>
          <p:nvPr/>
        </p:nvSpPr>
        <p:spPr bwMode="auto">
          <a:xfrm>
            <a:off x="5105400" y="5562600"/>
            <a:ext cx="152400" cy="1524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AutoShape 27"/>
          <p:cNvSpPr>
            <a:spLocks noChangeArrowheads="1"/>
          </p:cNvSpPr>
          <p:nvPr/>
        </p:nvSpPr>
        <p:spPr bwMode="auto">
          <a:xfrm>
            <a:off x="5562600" y="5562600"/>
            <a:ext cx="152400" cy="1524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782638"/>
            <a:ext cx="8001000" cy="614362"/>
          </a:xfrm>
        </p:spPr>
        <p:txBody>
          <a:bodyPr/>
          <a:lstStyle/>
          <a:p>
            <a:pPr eaLnBrk="1" hangingPunct="1"/>
            <a:r>
              <a:rPr lang="en-US"/>
              <a:t>Sampling Distribution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195388" y="1920875"/>
            <a:ext cx="159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Times New Roman" pitchFamily="31" charset="0"/>
              </a:rPr>
              <a:t>What You Do</a:t>
            </a:r>
            <a:endParaRPr lang="en-US">
              <a:latin typeface="Times New Roman" pitchFamily="31" charset="0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5380038" y="2017713"/>
            <a:ext cx="2051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Times New Roman" pitchFamily="31" charset="0"/>
              </a:rPr>
              <a:t>What You Imagine</a:t>
            </a:r>
            <a:endParaRPr lang="en-US">
              <a:latin typeface="Times New Roman" pitchFamily="31" charset="0"/>
            </a:endParaRP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1200150" y="2506663"/>
            <a:ext cx="1454150" cy="1168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>
                <a:latin typeface="Times New Roman" pitchFamily="31" charset="0"/>
              </a:rPr>
              <a:t>The population</a:t>
            </a:r>
            <a:endParaRPr lang="en-US">
              <a:latin typeface="Times New Roman" pitchFamily="31" charset="0"/>
            </a:endParaRPr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5595938" y="2581275"/>
            <a:ext cx="1455737" cy="11842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>
                <a:latin typeface="Times New Roman" pitchFamily="31" charset="0"/>
              </a:rPr>
              <a:t>The population</a:t>
            </a:r>
            <a:endParaRPr lang="en-US">
              <a:latin typeface="Times New Roman" pitchFamily="31" charset="0"/>
            </a:endParaRP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1336675" y="4394200"/>
            <a:ext cx="1212850" cy="388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>
                <a:latin typeface="Times New Roman" pitchFamily="31" charset="0"/>
              </a:rPr>
              <a:t>The sample</a:t>
            </a:r>
            <a:endParaRPr lang="en-US">
              <a:latin typeface="Times New Roman" pitchFamily="31" charset="0"/>
            </a:endParaRP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4051300" y="4343400"/>
            <a:ext cx="1154113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>
                <a:latin typeface="Times New Roman" pitchFamily="31" charset="0"/>
              </a:rPr>
              <a:t>The sample</a:t>
            </a:r>
            <a:endParaRPr lang="en-US">
              <a:latin typeface="Times New Roman" pitchFamily="31" charset="0"/>
            </a:endParaRP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5684838" y="4360863"/>
            <a:ext cx="1139825" cy="3444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>
                <a:latin typeface="Times New Roman" pitchFamily="31" charset="0"/>
              </a:rPr>
              <a:t>The sample</a:t>
            </a:r>
            <a:endParaRPr lang="en-US">
              <a:latin typeface="Times New Roman" pitchFamily="31" charset="0"/>
            </a:endParaRPr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7629525" y="4379913"/>
            <a:ext cx="1050925" cy="3127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>
                <a:latin typeface="Times New Roman" pitchFamily="31" charset="0"/>
              </a:rPr>
              <a:t>The sample</a:t>
            </a:r>
            <a:endParaRPr lang="en-US">
              <a:latin typeface="Times New Roman" pitchFamily="31" charset="0"/>
            </a:endParaRP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7058025" y="4332288"/>
            <a:ext cx="452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>
                <a:latin typeface="Times New Roman" pitchFamily="31" charset="0"/>
              </a:rPr>
              <a:t>…</a:t>
            </a:r>
            <a:endParaRPr lang="en-US" sz="2400">
              <a:latin typeface="Times New Roman" pitchFamily="31" charset="0"/>
            </a:endParaRPr>
          </a:p>
        </p:txBody>
      </p:sp>
      <p:sp>
        <p:nvSpPr>
          <p:cNvPr id="39948" name="Oval 12"/>
          <p:cNvSpPr>
            <a:spLocks noChangeArrowheads="1"/>
          </p:cNvSpPr>
          <p:nvPr/>
        </p:nvSpPr>
        <p:spPr bwMode="auto">
          <a:xfrm>
            <a:off x="1411288" y="5375275"/>
            <a:ext cx="1184275" cy="5683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>
                <a:latin typeface="Times New Roman" pitchFamily="31" charset="0"/>
              </a:rPr>
              <a:t>The statistic</a:t>
            </a:r>
            <a:endParaRPr lang="en-US">
              <a:latin typeface="Times New Roman" pitchFamily="31" charset="0"/>
            </a:endParaRPr>
          </a:p>
        </p:txBody>
      </p:sp>
      <p:sp>
        <p:nvSpPr>
          <p:cNvPr id="39949" name="Oval 13"/>
          <p:cNvSpPr>
            <a:spLocks noChangeArrowheads="1"/>
          </p:cNvSpPr>
          <p:nvPr/>
        </p:nvSpPr>
        <p:spPr bwMode="auto">
          <a:xfrm>
            <a:off x="4079875" y="5276850"/>
            <a:ext cx="974725" cy="4953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>
                <a:latin typeface="Times New Roman" pitchFamily="31" charset="0"/>
              </a:rPr>
              <a:t>A statistic</a:t>
            </a:r>
            <a:endParaRPr lang="en-US">
              <a:latin typeface="Times New Roman" pitchFamily="31" charset="0"/>
            </a:endParaRPr>
          </a:p>
        </p:txBody>
      </p:sp>
      <p:sp>
        <p:nvSpPr>
          <p:cNvPr id="39950" name="Oval 14"/>
          <p:cNvSpPr>
            <a:spLocks noChangeArrowheads="1"/>
          </p:cNvSpPr>
          <p:nvPr/>
        </p:nvSpPr>
        <p:spPr bwMode="auto">
          <a:xfrm>
            <a:off x="5816600" y="5294313"/>
            <a:ext cx="914400" cy="509587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>
                <a:latin typeface="Times New Roman" pitchFamily="31" charset="0"/>
              </a:rPr>
              <a:t>A statistic</a:t>
            </a:r>
            <a:endParaRPr lang="en-US">
              <a:latin typeface="Times New Roman" pitchFamily="31" charset="0"/>
            </a:endParaRP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7134225" y="5191125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400">
                <a:latin typeface="Times New Roman" pitchFamily="31" charset="0"/>
              </a:rPr>
              <a:t>…</a:t>
            </a:r>
            <a:endParaRPr lang="en-US" sz="2400">
              <a:latin typeface="Times New Roman" pitchFamily="31" charset="0"/>
            </a:endParaRPr>
          </a:p>
        </p:txBody>
      </p:sp>
      <p:sp>
        <p:nvSpPr>
          <p:cNvPr id="39952" name="Oval 16"/>
          <p:cNvSpPr>
            <a:spLocks noChangeArrowheads="1"/>
          </p:cNvSpPr>
          <p:nvPr/>
        </p:nvSpPr>
        <p:spPr bwMode="auto">
          <a:xfrm>
            <a:off x="7762875" y="5276850"/>
            <a:ext cx="914400" cy="5238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>
                <a:latin typeface="Times New Roman" pitchFamily="31" charset="0"/>
              </a:rPr>
              <a:t>A statistic</a:t>
            </a:r>
            <a:endParaRPr lang="en-US">
              <a:latin typeface="Times New Roman" pitchFamily="31" charset="0"/>
            </a:endParaRP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3714750" y="6216650"/>
            <a:ext cx="5429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Times New Roman" pitchFamily="31" charset="0"/>
              </a:rPr>
              <a:t>A histogram of these values represents, approximately, the sampling distribution of the statistic</a:t>
            </a:r>
            <a:endParaRPr lang="en-US">
              <a:latin typeface="Times New Roman" pitchFamily="31" charset="0"/>
            </a:endParaRPr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1978025" y="3641725"/>
            <a:ext cx="0" cy="64611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5" name="Line 19"/>
          <p:cNvSpPr>
            <a:spLocks noChangeShapeType="1"/>
          </p:cNvSpPr>
          <p:nvPr/>
        </p:nvSpPr>
        <p:spPr bwMode="auto">
          <a:xfrm>
            <a:off x="2024063" y="4813300"/>
            <a:ext cx="0" cy="508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6" name="Line 20"/>
          <p:cNvSpPr>
            <a:spLocks noChangeShapeType="1"/>
          </p:cNvSpPr>
          <p:nvPr/>
        </p:nvSpPr>
        <p:spPr bwMode="auto">
          <a:xfrm flipH="1">
            <a:off x="4751388" y="3536950"/>
            <a:ext cx="960437" cy="7048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7" name="Line 21"/>
          <p:cNvSpPr>
            <a:spLocks noChangeShapeType="1"/>
          </p:cNvSpPr>
          <p:nvPr/>
        </p:nvSpPr>
        <p:spPr bwMode="auto">
          <a:xfrm>
            <a:off x="6294438" y="3748088"/>
            <a:ext cx="0" cy="5095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8" name="Line 22"/>
          <p:cNvSpPr>
            <a:spLocks noChangeShapeType="1"/>
          </p:cNvSpPr>
          <p:nvPr/>
        </p:nvSpPr>
        <p:spPr bwMode="auto">
          <a:xfrm>
            <a:off x="6865938" y="3521075"/>
            <a:ext cx="1200150" cy="733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9" name="Line 23"/>
          <p:cNvSpPr>
            <a:spLocks noChangeShapeType="1"/>
          </p:cNvSpPr>
          <p:nvPr/>
        </p:nvSpPr>
        <p:spPr bwMode="auto">
          <a:xfrm>
            <a:off x="4541838" y="4676775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0" name="Line 24"/>
          <p:cNvSpPr>
            <a:spLocks noChangeShapeType="1"/>
          </p:cNvSpPr>
          <p:nvPr/>
        </p:nvSpPr>
        <p:spPr bwMode="auto">
          <a:xfrm>
            <a:off x="6326188" y="47371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1" name="Line 25"/>
          <p:cNvSpPr>
            <a:spLocks noChangeShapeType="1"/>
          </p:cNvSpPr>
          <p:nvPr/>
        </p:nvSpPr>
        <p:spPr bwMode="auto">
          <a:xfrm>
            <a:off x="8213725" y="4751388"/>
            <a:ext cx="0" cy="5095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2" name="Line 26"/>
          <p:cNvSpPr>
            <a:spLocks noChangeShapeType="1"/>
          </p:cNvSpPr>
          <p:nvPr/>
        </p:nvSpPr>
        <p:spPr bwMode="auto">
          <a:xfrm>
            <a:off x="3778250" y="5681663"/>
            <a:ext cx="388938" cy="2984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3" name="Line 27"/>
          <p:cNvSpPr>
            <a:spLocks noChangeShapeType="1"/>
          </p:cNvSpPr>
          <p:nvPr/>
        </p:nvSpPr>
        <p:spPr bwMode="auto">
          <a:xfrm>
            <a:off x="4181475" y="5981700"/>
            <a:ext cx="1919288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4" name="Line 28"/>
          <p:cNvSpPr>
            <a:spLocks noChangeShapeType="1"/>
          </p:cNvSpPr>
          <p:nvPr/>
        </p:nvSpPr>
        <p:spPr bwMode="auto">
          <a:xfrm>
            <a:off x="6100763" y="5995988"/>
            <a:ext cx="239712" cy="1651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5" name="Line 29"/>
          <p:cNvSpPr>
            <a:spLocks noChangeShapeType="1"/>
          </p:cNvSpPr>
          <p:nvPr/>
        </p:nvSpPr>
        <p:spPr bwMode="auto">
          <a:xfrm flipV="1">
            <a:off x="6340475" y="5995988"/>
            <a:ext cx="255588" cy="1651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6" name="Line 30"/>
          <p:cNvSpPr>
            <a:spLocks noChangeShapeType="1"/>
          </p:cNvSpPr>
          <p:nvPr/>
        </p:nvSpPr>
        <p:spPr bwMode="auto">
          <a:xfrm>
            <a:off x="6610350" y="5995988"/>
            <a:ext cx="20542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7" name="Line 31"/>
          <p:cNvSpPr>
            <a:spLocks noChangeShapeType="1"/>
          </p:cNvSpPr>
          <p:nvPr/>
        </p:nvSpPr>
        <p:spPr bwMode="auto">
          <a:xfrm flipV="1">
            <a:off x="8678863" y="5607050"/>
            <a:ext cx="255587" cy="38893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Standard error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854200"/>
            <a:ext cx="7581900" cy="44005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/>
              <a:t>The standard deviation                    of the mean             </a:t>
            </a:r>
          </a:p>
          <a:p>
            <a:pPr eaLnBrk="1" hangingPunct="1"/>
            <a:endParaRPr lang="en-US" sz="2400" b="1"/>
          </a:p>
          <a:p>
            <a:pPr eaLnBrk="1" hangingPunct="1">
              <a:buFontTx/>
              <a:buNone/>
            </a:pPr>
            <a:r>
              <a:rPr lang="en-US" sz="2400" b="1"/>
              <a:t>is called the </a:t>
            </a:r>
            <a:r>
              <a:rPr lang="en-US" sz="2400" b="1" u="sng"/>
              <a:t>standard error</a:t>
            </a:r>
            <a:r>
              <a:rPr lang="en-US" sz="2400" b="1"/>
              <a:t> of the mean</a:t>
            </a:r>
          </a:p>
          <a:p>
            <a:pPr eaLnBrk="1" hangingPunct="1">
              <a:buFontTx/>
              <a:buNone/>
            </a:pPr>
            <a:endParaRPr lang="en-US" sz="2400" b="1"/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2667000" y="3657600"/>
          <a:ext cx="2743200" cy="196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83920" imgH="419040" progId="Equation.3">
                  <p:embed/>
                </p:oleObj>
              </mc:Choice>
              <mc:Fallback>
                <p:oleObj name="Equation" r:id="rId3" imgW="58392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657600"/>
                        <a:ext cx="2743200" cy="196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4876800" y="1676400"/>
          <a:ext cx="66357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3040" imgH="228600" progId="Equation.3">
                  <p:embed/>
                </p:oleObj>
              </mc:Choice>
              <mc:Fallback>
                <p:oleObj name="Equation" r:id="rId5" imgW="2030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676400"/>
                        <a:ext cx="663575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buClr>
                <a:srgbClr val="330033"/>
              </a:buCl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200" dirty="0">
                <a:solidFill>
                  <a:srgbClr val="330033"/>
                </a:solidFill>
                <a:latin typeface="Times New Roman" pitchFamily="16" charset="0"/>
              </a:rPr>
              <a:t>Central Limit Theorem (CLT) aka Sampling Distributions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B2B2B2"/>
              </a:buClr>
              <a:buSzPct val="9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pPr marL="336550" indent="-336550">
              <a:spcBef>
                <a:spcPts val="700"/>
              </a:spcBef>
              <a:buClr>
                <a:srgbClr val="B2B2B2"/>
              </a:buClr>
              <a:buSzPct val="90000"/>
              <a:buFont typeface="Wingdings" pitchFamily="2" charset="2"/>
              <a:buChar char="§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One of the most important theorems in stats.</a:t>
            </a:r>
          </a:p>
          <a:p>
            <a:pPr marL="336550" indent="-336550">
              <a:lnSpc>
                <a:spcPct val="90000"/>
              </a:lnSpc>
              <a:spcBef>
                <a:spcPts val="700"/>
              </a:spcBef>
              <a:buClr>
                <a:srgbClr val="B2B2B2"/>
              </a:buClr>
              <a:buSzPct val="90000"/>
              <a:buFont typeface="Wingdings" pitchFamily="2" charset="2"/>
              <a:buChar char="§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Essentially states that if random samples of n observations are drawn from a population with a finite mean, </a:t>
            </a:r>
            <a:r>
              <a:rPr lang="en-US" sz="2800" dirty="0">
                <a:solidFill>
                  <a:srgbClr val="000000"/>
                </a:solidFill>
                <a:cs typeface="Times New Roman" pitchFamily="16" charset="0"/>
              </a:rPr>
              <a:t>µ, and standard deviation, </a:t>
            </a:r>
            <a:r>
              <a:rPr lang="el-GR" sz="2800" dirty="0">
                <a:solidFill>
                  <a:srgbClr val="000000"/>
                </a:solidFill>
                <a:cs typeface="Times New Roman" pitchFamily="16" charset="0"/>
              </a:rPr>
              <a:t>σ</a:t>
            </a:r>
            <a:r>
              <a:rPr lang="en-US" sz="2800" dirty="0">
                <a:solidFill>
                  <a:srgbClr val="000000"/>
                </a:solidFill>
                <a:cs typeface="Times New Roman" pitchFamily="16" charset="0"/>
              </a:rPr>
              <a:t>, then:</a:t>
            </a:r>
          </a:p>
          <a:p>
            <a:pPr marL="736600" lvl="1" indent="-279400">
              <a:lnSpc>
                <a:spcPct val="90000"/>
              </a:lnSpc>
              <a:spcBef>
                <a:spcPts val="650"/>
              </a:spcBef>
              <a:buClr>
                <a:srgbClr val="CCCC99"/>
              </a:buClr>
              <a:buSzPct val="75000"/>
              <a:buFont typeface="Wingdings" pitchFamily="2" charset="2"/>
              <a:buChar char="§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r>
              <a:rPr lang="en-US" sz="2600" dirty="0">
                <a:solidFill>
                  <a:srgbClr val="000000"/>
                </a:solidFill>
                <a:cs typeface="Times New Roman" pitchFamily="16" charset="0"/>
              </a:rPr>
              <a:t>When </a:t>
            </a:r>
            <a:r>
              <a:rPr lang="en-US" sz="2600" b="1" dirty="0">
                <a:solidFill>
                  <a:srgbClr val="000000"/>
                </a:solidFill>
                <a:cs typeface="Times New Roman" pitchFamily="16" charset="0"/>
              </a:rPr>
              <a:t>n is large</a:t>
            </a:r>
            <a:r>
              <a:rPr lang="en-US" sz="2600" dirty="0">
                <a:solidFill>
                  <a:srgbClr val="000000"/>
                </a:solidFill>
                <a:cs typeface="Times New Roman" pitchFamily="16" charset="0"/>
              </a:rPr>
              <a:t>, the sampling distribution of the </a:t>
            </a:r>
            <a:r>
              <a:rPr lang="en-US" sz="2600" b="1" dirty="0">
                <a:solidFill>
                  <a:srgbClr val="000000"/>
                </a:solidFill>
                <a:cs typeface="Times New Roman" pitchFamily="16" charset="0"/>
              </a:rPr>
              <a:t>sample means</a:t>
            </a:r>
            <a:r>
              <a:rPr lang="en-US" sz="2600" dirty="0">
                <a:solidFill>
                  <a:srgbClr val="000000"/>
                </a:solidFill>
                <a:cs typeface="Times New Roman" pitchFamily="16" charset="0"/>
              </a:rPr>
              <a:t> is approx </a:t>
            </a:r>
            <a:r>
              <a:rPr lang="en-US" sz="2600" b="1" dirty="0">
                <a:solidFill>
                  <a:srgbClr val="000000"/>
                </a:solidFill>
                <a:cs typeface="Times New Roman" pitchFamily="16" charset="0"/>
              </a:rPr>
              <a:t>normally </a:t>
            </a:r>
            <a:r>
              <a:rPr lang="en-US" sz="2600" dirty="0">
                <a:solidFill>
                  <a:srgbClr val="000000"/>
                </a:solidFill>
                <a:cs typeface="Times New Roman" pitchFamily="16" charset="0"/>
              </a:rPr>
              <a:t>distributed, and</a:t>
            </a:r>
          </a:p>
          <a:p>
            <a:pPr marL="736600" lvl="1" indent="-279400">
              <a:lnSpc>
                <a:spcPct val="90000"/>
              </a:lnSpc>
              <a:spcBef>
                <a:spcPts val="650"/>
              </a:spcBef>
              <a:buClr>
                <a:srgbClr val="CCCC99"/>
              </a:buClr>
              <a:buSzPct val="75000"/>
              <a:buFont typeface="Wingdings" pitchFamily="2" charset="2"/>
              <a:buChar char="§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r>
              <a:rPr lang="en-US" sz="2600" dirty="0">
                <a:solidFill>
                  <a:srgbClr val="000000"/>
                </a:solidFill>
                <a:cs typeface="Times New Roman" pitchFamily="16" charset="0"/>
              </a:rPr>
              <a:t>Std dev of the mean is </a:t>
            </a:r>
            <a:r>
              <a:rPr lang="el-GR" sz="2600" b="1" dirty="0">
                <a:solidFill>
                  <a:srgbClr val="000000"/>
                </a:solidFill>
                <a:cs typeface="Times New Roman" pitchFamily="16" charset="0"/>
              </a:rPr>
              <a:t>σ</a:t>
            </a:r>
            <a:r>
              <a:rPr lang="en-US" sz="2600" b="1" dirty="0">
                <a:solidFill>
                  <a:srgbClr val="000000"/>
                </a:solidFill>
                <a:cs typeface="Times New Roman" pitchFamily="16" charset="0"/>
              </a:rPr>
              <a:t> </a:t>
            </a:r>
            <a:r>
              <a:rPr lang="el-GR" sz="2600" b="1" dirty="0">
                <a:solidFill>
                  <a:srgbClr val="000000"/>
                </a:solidFill>
                <a:cs typeface="Times New Roman" pitchFamily="16" charset="0"/>
              </a:rPr>
              <a:t>⁄</a:t>
            </a:r>
            <a:r>
              <a:rPr lang="en-US" sz="2600" b="1" dirty="0">
                <a:solidFill>
                  <a:srgbClr val="000000"/>
                </a:solidFill>
                <a:cs typeface="Times New Roman" pitchFamily="16" charset="0"/>
              </a:rPr>
              <a:t> </a:t>
            </a:r>
            <a:r>
              <a:rPr lang="el-GR" sz="2600" b="1" dirty="0">
                <a:solidFill>
                  <a:srgbClr val="000000"/>
                </a:solidFill>
                <a:cs typeface="Times New Roman" pitchFamily="16" charset="0"/>
              </a:rPr>
              <a:t>√</a:t>
            </a:r>
            <a:r>
              <a:rPr lang="en-US" sz="2600" b="1" dirty="0">
                <a:solidFill>
                  <a:srgbClr val="000000"/>
                </a:solidFill>
                <a:cs typeface="Times New Roman" pitchFamily="16" charset="0"/>
              </a:rPr>
              <a:t>n</a:t>
            </a:r>
            <a:r>
              <a:rPr lang="en-US" sz="2600" dirty="0">
                <a:solidFill>
                  <a:srgbClr val="000000"/>
                </a:solidFill>
                <a:cs typeface="Times New Roman" pitchFamily="16" charset="0"/>
              </a:rPr>
              <a:t>.</a:t>
            </a:r>
          </a:p>
          <a:p>
            <a:pPr marL="341313" indent="-341313">
              <a:spcBef>
                <a:spcPts val="700"/>
              </a:spcBef>
              <a:buClr>
                <a:srgbClr val="B2B2B2"/>
              </a:buClr>
              <a:buSzPct val="9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CA" dirty="0"/>
              <a:t>Enterprise of the future -&gt; based on empiricism and analytical decision making</a:t>
            </a:r>
          </a:p>
          <a:p>
            <a:pPr lvl="1"/>
            <a:r>
              <a:rPr lang="en-CA" dirty="0"/>
              <a:t>For example, </a:t>
            </a:r>
            <a:r>
              <a:rPr lang="en-CA" b="1" dirty="0"/>
              <a:t>Fastest growing are of enterprise software– human capital management – see Paycom Software and Paylocity </a:t>
            </a:r>
            <a:endParaRPr lang="en-CA" dirty="0"/>
          </a:p>
          <a:p>
            <a:pPr lvl="1"/>
            <a:r>
              <a:rPr lang="en-CA" dirty="0"/>
              <a:t>Many </a:t>
            </a:r>
            <a:r>
              <a:rPr lang="en-CA" dirty="0" err="1"/>
              <a:t>hedgefunds</a:t>
            </a:r>
            <a:r>
              <a:rPr lang="en-CA" dirty="0"/>
              <a:t> use algorithmic trading.  One, Bridgewater is going even further…..</a:t>
            </a:r>
          </a:p>
          <a:p>
            <a:pPr lvl="1"/>
            <a:r>
              <a:rPr lang="en-CA" dirty="0">
                <a:hlinkClick r:id="rId2"/>
              </a:rPr>
              <a:t>https://www.wired.com/story/ray-dalio-principles/</a:t>
            </a:r>
            <a:r>
              <a:rPr lang="en-CA" dirty="0"/>
              <a:t> </a:t>
            </a:r>
          </a:p>
          <a:p>
            <a:r>
              <a:rPr lang="en-CA" dirty="0"/>
              <a:t>We will learn the basic tools to utilize continuous analysis of past business performance and events to </a:t>
            </a:r>
            <a:r>
              <a:rPr lang="en-CA" u="sng" dirty="0"/>
              <a:t>gain forward looking insight </a:t>
            </a:r>
            <a:r>
              <a:rPr lang="en-CA" dirty="0"/>
              <a:t>to drive business decisions and actions.</a:t>
            </a:r>
          </a:p>
          <a:p>
            <a:r>
              <a:rPr lang="en-CA" dirty="0"/>
              <a:t>Note business that have not yet adopted predictive technologies experience a 2% decline in profit margins and a 1% drop in customer retention rate.</a:t>
            </a:r>
          </a:p>
        </p:txBody>
      </p:sp>
    </p:spTree>
    <p:extLst>
      <p:ext uri="{BB962C8B-B14F-4D97-AF65-F5344CB8AC3E}">
        <p14:creationId xmlns:p14="http://schemas.microsoft.com/office/powerpoint/2010/main" val="305940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buClr>
                <a:srgbClr val="330033"/>
              </a:buCl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200" dirty="0">
                <a:solidFill>
                  <a:srgbClr val="330033"/>
                </a:solidFill>
                <a:latin typeface="Times New Roman" pitchFamily="16" charset="0"/>
              </a:rPr>
              <a:t>Central Limit Theorem (CLT) aka Sampling Distributions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B2B2B2"/>
              </a:buClr>
              <a:buSzPct val="9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pPr marL="336550" indent="-336550">
              <a:spcBef>
                <a:spcPts val="700"/>
              </a:spcBef>
              <a:buClr>
                <a:srgbClr val="B2B2B2"/>
              </a:buClr>
              <a:buSzPct val="90000"/>
              <a:buFont typeface="Wingdings" pitchFamily="2" charset="2"/>
              <a:buChar char="§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In nice short </a:t>
            </a:r>
            <a:r>
              <a:rPr lang="en-US" sz="2800" dirty="0" err="1">
                <a:solidFill>
                  <a:srgbClr val="000000"/>
                </a:solidFill>
              </a:rPr>
              <a:t>notation</a:t>
            </a:r>
            <a:r>
              <a:rPr lang="en-US" sz="2800" dirty="0" err="1">
                <a:solidFill>
                  <a:srgbClr val="000000"/>
                </a:solidFill>
                <a:latin typeface="Wingdings" charset="2"/>
              </a:rPr>
              <a:t></a:t>
            </a:r>
            <a:r>
              <a:rPr lang="en-US" sz="2800" dirty="0" err="1">
                <a:solidFill>
                  <a:srgbClr val="000000"/>
                </a:solidFill>
              </a:rPr>
              <a:t>CLT</a:t>
            </a:r>
            <a:r>
              <a:rPr lang="en-US" sz="2800" dirty="0">
                <a:solidFill>
                  <a:srgbClr val="000000"/>
                </a:solidFill>
              </a:rPr>
              <a:t> or sampling distribution becomes</a:t>
            </a:r>
          </a:p>
          <a:p>
            <a:pPr marL="336550" indent="-336550">
              <a:spcBef>
                <a:spcPts val="700"/>
              </a:spcBef>
              <a:buClr>
                <a:srgbClr val="B2B2B2"/>
              </a:buClr>
              <a:buSzPct val="90000"/>
              <a:buFont typeface="Wingdings" charset="2"/>
              <a:buChar char="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pPr marL="336550" indent="-336550">
              <a:spcBef>
                <a:spcPts val="700"/>
              </a:spcBef>
              <a:buClr>
                <a:srgbClr val="B2B2B2"/>
              </a:buClr>
              <a:buSzPct val="90000"/>
              <a:buFont typeface="Wingdings" charset="2"/>
              <a:buChar char="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pPr marL="336550" indent="-336550">
              <a:spcBef>
                <a:spcPts val="700"/>
              </a:spcBef>
              <a:buClr>
                <a:srgbClr val="B2B2B2"/>
              </a:buClr>
              <a:buSzPct val="90000"/>
              <a:buFont typeface="Wingdings" charset="2"/>
              <a:buChar char="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pPr marL="336550" indent="-336550">
              <a:spcBef>
                <a:spcPts val="700"/>
              </a:spcBef>
              <a:buClr>
                <a:srgbClr val="B2B2B2"/>
              </a:buClr>
              <a:buSzPct val="90000"/>
              <a:buFont typeface="Wingdings" pitchFamily="2" charset="2"/>
              <a:buChar char="§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Now we need to consider what is “n is large”</a:t>
            </a:r>
          </a:p>
          <a:p>
            <a:pPr marL="793750" lvl="1" indent="-336550">
              <a:spcBef>
                <a:spcPts val="700"/>
              </a:spcBef>
              <a:buClr>
                <a:srgbClr val="B2B2B2"/>
              </a:buClr>
              <a:buSzPct val="90000"/>
              <a:buFont typeface="Wingdings" charset="2"/>
              <a:buChar char="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endParaRPr lang="en-US" sz="4000" b="1" dirty="0">
              <a:solidFill>
                <a:srgbClr val="000000"/>
              </a:solidFill>
            </a:endParaRPr>
          </a:p>
          <a:p>
            <a:pPr marL="336550" indent="-336550">
              <a:spcBef>
                <a:spcPts val="700"/>
              </a:spcBef>
              <a:buClrTx/>
              <a:buSzTx/>
              <a:buFontTx/>
              <a:buNone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endParaRPr lang="en-US" sz="4000" b="1" dirty="0">
              <a:solidFill>
                <a:srgbClr val="000000"/>
              </a:solidFill>
            </a:endParaRPr>
          </a:p>
          <a:p>
            <a:pPr marL="336550" indent="-336550">
              <a:spcBef>
                <a:spcPts val="700"/>
              </a:spcBef>
              <a:buClrTx/>
              <a:buSzTx/>
              <a:buFontTx/>
              <a:buNone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endParaRPr lang="en-US" sz="4000" b="1" dirty="0">
              <a:solidFill>
                <a:srgbClr val="000000"/>
              </a:solidFill>
            </a:endParaRPr>
          </a:p>
          <a:p>
            <a:pPr marL="341313" indent="-341313">
              <a:spcBef>
                <a:spcPts val="700"/>
              </a:spcBef>
              <a:buClr>
                <a:srgbClr val="B2B2B2"/>
              </a:buClr>
              <a:buSzPct val="9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</a:endParaRPr>
          </a:p>
        </p:txBody>
      </p:sp>
      <p:graphicFrame>
        <p:nvGraphicFramePr>
          <p:cNvPr id="116738" name="Object 2"/>
          <p:cNvGraphicFramePr>
            <a:graphicFrameLocks noChangeAspect="1"/>
          </p:cNvGraphicFramePr>
          <p:nvPr/>
        </p:nvGraphicFramePr>
        <p:xfrm>
          <a:off x="2057400" y="3124200"/>
          <a:ext cx="3051175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04840" imgH="406080" progId="Equation.3">
                  <p:embed/>
                </p:oleObj>
              </mc:Choice>
              <mc:Fallback>
                <p:oleObj name="Equation" r:id="rId3" imgW="110484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124200"/>
                        <a:ext cx="3051175" cy="112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68338"/>
          </a:xfrm>
        </p:spPr>
        <p:txBody>
          <a:bodyPr/>
          <a:lstStyle/>
          <a:p>
            <a:pPr eaLnBrk="1" hangingPunct="1"/>
            <a:r>
              <a:rPr lang="en-CA" sz="3600" b="1" i="1"/>
              <a:t>Central Limit Theorem</a:t>
            </a:r>
            <a:endParaRPr lang="en-US" sz="3600" b="1" i="1"/>
          </a:p>
        </p:txBody>
      </p:sp>
      <p:graphicFrame>
        <p:nvGraphicFramePr>
          <p:cNvPr id="2050" name="Object 8"/>
          <p:cNvGraphicFramePr>
            <a:graphicFrameLocks noChangeAspect="1"/>
          </p:cNvGraphicFramePr>
          <p:nvPr/>
        </p:nvGraphicFramePr>
        <p:xfrm>
          <a:off x="3643313" y="1500188"/>
          <a:ext cx="36353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9680" imgH="164880" progId="Equation.3">
                  <p:embed/>
                </p:oleObj>
              </mc:Choice>
              <mc:Fallback>
                <p:oleObj name="Equation" r:id="rId3" imgW="139680" imgH="1648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13" y="1500188"/>
                        <a:ext cx="363537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9"/>
          <p:cNvGraphicFramePr>
            <a:graphicFrameLocks noChangeAspect="1"/>
          </p:cNvGraphicFramePr>
          <p:nvPr/>
        </p:nvGraphicFramePr>
        <p:xfrm>
          <a:off x="3000375" y="4143375"/>
          <a:ext cx="3635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9680" imgH="164880" progId="Equation.3">
                  <p:embed/>
                </p:oleObj>
              </mc:Choice>
              <mc:Fallback>
                <p:oleObj name="Equation" r:id="rId5" imgW="139680" imgH="1648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4143375"/>
                        <a:ext cx="363538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1"/>
          <p:cNvGraphicFramePr>
            <a:graphicFrameLocks noChangeAspect="1"/>
          </p:cNvGraphicFramePr>
          <p:nvPr/>
        </p:nvGraphicFramePr>
        <p:xfrm>
          <a:off x="4429125" y="4929188"/>
          <a:ext cx="357188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2280" imgH="190440" progId="Equation.3">
                  <p:embed/>
                </p:oleObj>
              </mc:Choice>
              <mc:Fallback>
                <p:oleObj name="Equation" r:id="rId6" imgW="152280" imgH="1904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4929188"/>
                        <a:ext cx="357188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14563" y="1042988"/>
            <a:ext cx="4929187" cy="552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Central Limit Theorem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eaLnBrk="1" hangingPunct="1">
              <a:buNone/>
            </a:pPr>
            <a:endParaRPr lang="en-US" sz="2800" b="1" dirty="0"/>
          </a:p>
          <a:p>
            <a:pPr eaLnBrk="1" hangingPunct="1"/>
            <a:r>
              <a:rPr lang="en-US" sz="2800" b="1" dirty="0"/>
              <a:t>What is a “large” sample?</a:t>
            </a:r>
          </a:p>
          <a:p>
            <a:pPr eaLnBrk="1" hangingPunct="1"/>
            <a:endParaRPr lang="en-US" sz="2800" b="1" dirty="0"/>
          </a:p>
          <a:p>
            <a:pPr eaLnBrk="1" hangingPunct="1"/>
            <a:r>
              <a:rPr lang="en-US" sz="2800" b="1" dirty="0"/>
              <a:t>In most situations – when </a:t>
            </a:r>
          </a:p>
          <a:p>
            <a:pPr eaLnBrk="1" hangingPunct="1"/>
            <a:endParaRPr lang="en-US" sz="2800" b="1" dirty="0"/>
          </a:p>
          <a:p>
            <a:pPr eaLnBrk="1" hangingPunct="1"/>
            <a:r>
              <a:rPr lang="en-US" sz="2800" b="1" dirty="0"/>
              <a:t>heavily skewed populations?  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5257800" y="3124200"/>
          <a:ext cx="12954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19040" imgH="177480" progId="Equation.3">
                  <p:embed/>
                </p:oleObj>
              </mc:Choice>
              <mc:Fallback>
                <p:oleObj name="Equation" r:id="rId3" imgW="41904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124200"/>
                        <a:ext cx="1295400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5867400" y="4191000"/>
          <a:ext cx="12954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19040" imgH="177480" progId="Equation.3">
                  <p:embed/>
                </p:oleObj>
              </mc:Choice>
              <mc:Fallback>
                <p:oleObj name="Equation" r:id="rId5" imgW="41904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191000"/>
                        <a:ext cx="1295400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19885" y="381000"/>
            <a:ext cx="8001000" cy="614362"/>
          </a:xfrm>
        </p:spPr>
        <p:txBody>
          <a:bodyPr/>
          <a:lstStyle/>
          <a:p>
            <a:pPr eaLnBrk="1" hangingPunct="1"/>
            <a:r>
              <a:rPr lang="en-US" dirty="0"/>
              <a:t>An Example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4270" y="1143000"/>
            <a:ext cx="8001000" cy="5105400"/>
          </a:xfrm>
        </p:spPr>
        <p:txBody>
          <a:bodyPr/>
          <a:lstStyle/>
          <a:p>
            <a:pPr eaLnBrk="1" hangingPunct="1"/>
            <a:r>
              <a:rPr lang="en-US" dirty="0"/>
              <a:t>According to credit monitoring firm Equifax the average consumer debt for Albertans was $24,439 (Q2, 2023) and </a:t>
            </a:r>
            <a:r>
              <a:rPr lang="en-US" u="sng" dirty="0"/>
              <a:t>assume</a:t>
            </a:r>
            <a:r>
              <a:rPr lang="en-US" dirty="0"/>
              <a:t> that the </a:t>
            </a:r>
            <a:r>
              <a:rPr lang="en-US" dirty="0" err="1"/>
              <a:t>pop’n</a:t>
            </a:r>
            <a:r>
              <a:rPr lang="en-US" dirty="0"/>
              <a:t> standard deviation was $5000</a:t>
            </a:r>
          </a:p>
          <a:p>
            <a:pPr eaLnBrk="1" hangingPunct="1"/>
            <a:r>
              <a:rPr lang="en-US" dirty="0"/>
              <a:t>a) What is the </a:t>
            </a:r>
            <a:r>
              <a:rPr lang="en-US" b="1" dirty="0"/>
              <a:t>probability</a:t>
            </a:r>
            <a:r>
              <a:rPr lang="en-US" dirty="0"/>
              <a:t> that in a random sample of 36 accounts the </a:t>
            </a:r>
            <a:r>
              <a:rPr lang="en-US" b="1" dirty="0"/>
              <a:t>average</a:t>
            </a:r>
            <a:r>
              <a:rPr lang="en-US" dirty="0"/>
              <a:t> non-mortgage debt exceeds $25,056 (the level from a couple of years ago)?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90F1-5F5B-48D4-BD39-932DE74C4D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7E4607-934C-4FEC-A7B4-4B0FFA9B2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3918" y="136524"/>
            <a:ext cx="5801432" cy="635635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B06B04A-F533-46E5-A226-748B817D4367}"/>
              </a:ext>
            </a:extLst>
          </p:cNvPr>
          <p:cNvSpPr txBox="1"/>
          <p:nvPr/>
        </p:nvSpPr>
        <p:spPr>
          <a:xfrm>
            <a:off x="228600" y="1066800"/>
            <a:ext cx="24853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/>
              <a:t>Normal Distribution Table</a:t>
            </a:r>
          </a:p>
          <a:p>
            <a:r>
              <a:rPr lang="en-CA" sz="1600" dirty="0"/>
              <a:t>(from </a:t>
            </a:r>
            <a:r>
              <a:rPr lang="en-CA" sz="1600" dirty="0" err="1"/>
              <a:t>Mgts</a:t>
            </a:r>
            <a:r>
              <a:rPr lang="en-CA" sz="1600" dirty="0"/>
              <a:t> 103)</a:t>
            </a:r>
          </a:p>
          <a:p>
            <a:endParaRPr lang="en-CA" sz="1600" dirty="0"/>
          </a:p>
          <a:p>
            <a:r>
              <a:rPr lang="en-CA" sz="1600" dirty="0"/>
              <a:t>Provides area to left of a given z value</a:t>
            </a:r>
          </a:p>
        </p:txBody>
      </p:sp>
    </p:spTree>
    <p:extLst>
      <p:ext uri="{BB962C8B-B14F-4D97-AF65-F5344CB8AC3E}">
        <p14:creationId xmlns:p14="http://schemas.microsoft.com/office/powerpoint/2010/main" val="23084286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1 solution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Applying the expression:</a:t>
            </a:r>
          </a:p>
          <a:p>
            <a:pPr eaLnBrk="1" hangingPunct="1"/>
            <a:endParaRPr lang="en-US" sz="2800" b="1"/>
          </a:p>
        </p:txBody>
      </p:sp>
      <p:sp>
        <p:nvSpPr>
          <p:cNvPr id="51206" name="Text Box 4"/>
          <p:cNvSpPr txBox="1">
            <a:spLocks noChangeArrowheads="1"/>
          </p:cNvSpPr>
          <p:nvPr/>
        </p:nvSpPr>
        <p:spPr bwMode="auto">
          <a:xfrm>
            <a:off x="4315580" y="5235575"/>
            <a:ext cx="36599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P[ Z &gt; 0.74 ] = 0.2296</a:t>
            </a:r>
          </a:p>
        </p:txBody>
      </p:sp>
      <p:grpSp>
        <p:nvGrpSpPr>
          <p:cNvPr id="51207" name="Group 5"/>
          <p:cNvGrpSpPr>
            <a:grpSpLocks/>
          </p:cNvGrpSpPr>
          <p:nvPr/>
        </p:nvGrpSpPr>
        <p:grpSpPr bwMode="auto">
          <a:xfrm>
            <a:off x="4724400" y="3124200"/>
            <a:ext cx="2743199" cy="814388"/>
            <a:chOff x="3652" y="2262"/>
            <a:chExt cx="1571" cy="513"/>
          </a:xfrm>
        </p:grpSpPr>
        <p:sp>
          <p:nvSpPr>
            <p:cNvPr id="51225" name="Text Box 6"/>
            <p:cNvSpPr txBox="1">
              <a:spLocks noChangeArrowheads="1"/>
            </p:cNvSpPr>
            <p:nvPr/>
          </p:nvSpPr>
          <p:spPr bwMode="auto">
            <a:xfrm>
              <a:off x="3652" y="2344"/>
              <a:ext cx="119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/>
                <a:t>Z =                   </a:t>
              </a:r>
            </a:p>
          </p:txBody>
        </p:sp>
        <p:sp>
          <p:nvSpPr>
            <p:cNvPr id="51226" name="Text Box 7"/>
            <p:cNvSpPr txBox="1">
              <a:spLocks noChangeArrowheads="1"/>
            </p:cNvSpPr>
            <p:nvPr/>
          </p:nvSpPr>
          <p:spPr bwMode="auto">
            <a:xfrm>
              <a:off x="3977" y="2262"/>
              <a:ext cx="124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u="sng" dirty="0"/>
                <a:t> 25056-24439 </a:t>
              </a:r>
              <a:endParaRPr lang="en-US" sz="2400" dirty="0"/>
            </a:p>
          </p:txBody>
        </p:sp>
        <p:graphicFrame>
          <p:nvGraphicFramePr>
            <p:cNvPr id="51203" name="Object 3"/>
            <p:cNvGraphicFramePr>
              <a:graphicFrameLocks noChangeAspect="1"/>
            </p:cNvGraphicFramePr>
            <p:nvPr/>
          </p:nvGraphicFramePr>
          <p:xfrm>
            <a:off x="4078" y="2526"/>
            <a:ext cx="864" cy="2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371600" imgH="393480" progId="Equation.3">
                    <p:embed/>
                  </p:oleObj>
                </mc:Choice>
                <mc:Fallback>
                  <p:oleObj name="Equation" r:id="rId3" imgW="1371600" imgH="393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8" y="2526"/>
                          <a:ext cx="864" cy="2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208" name="Group 9"/>
          <p:cNvGrpSpPr>
            <a:grpSpLocks/>
          </p:cNvGrpSpPr>
          <p:nvPr/>
        </p:nvGrpSpPr>
        <p:grpSpPr bwMode="auto">
          <a:xfrm>
            <a:off x="1090613" y="3122613"/>
            <a:ext cx="3714750" cy="1524000"/>
            <a:chOff x="568" y="2163"/>
            <a:chExt cx="2340" cy="960"/>
          </a:xfrm>
        </p:grpSpPr>
        <p:grpSp>
          <p:nvGrpSpPr>
            <p:cNvPr id="51213" name="Group 10"/>
            <p:cNvGrpSpPr>
              <a:grpSpLocks noChangeAspect="1"/>
            </p:cNvGrpSpPr>
            <p:nvPr/>
          </p:nvGrpSpPr>
          <p:grpSpPr bwMode="auto">
            <a:xfrm>
              <a:off x="593" y="2166"/>
              <a:ext cx="2315" cy="915"/>
              <a:chOff x="2577" y="2742"/>
              <a:chExt cx="2864" cy="1132"/>
            </a:xfrm>
          </p:grpSpPr>
          <p:sp>
            <p:nvSpPr>
              <p:cNvPr id="51215" name="Freeform 11"/>
              <p:cNvSpPr>
                <a:spLocks noChangeAspect="1"/>
              </p:cNvSpPr>
              <p:nvPr/>
            </p:nvSpPr>
            <p:spPr bwMode="auto">
              <a:xfrm>
                <a:off x="2579" y="2742"/>
                <a:ext cx="2860" cy="1085"/>
              </a:xfrm>
              <a:custGeom>
                <a:avLst/>
                <a:gdLst>
                  <a:gd name="T0" fmla="*/ 0 w 2860"/>
                  <a:gd name="T1" fmla="*/ 1082 h 1085"/>
                  <a:gd name="T2" fmla="*/ 758 w 2860"/>
                  <a:gd name="T3" fmla="*/ 920 h 1085"/>
                  <a:gd name="T4" fmla="*/ 1198 w 2860"/>
                  <a:gd name="T5" fmla="*/ 131 h 1085"/>
                  <a:gd name="T6" fmla="*/ 1639 w 2860"/>
                  <a:gd name="T7" fmla="*/ 131 h 1085"/>
                  <a:gd name="T8" fmla="*/ 2079 w 2860"/>
                  <a:gd name="T9" fmla="*/ 920 h 1085"/>
                  <a:gd name="T10" fmla="*/ 2860 w 2860"/>
                  <a:gd name="T11" fmla="*/ 1085 h 108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860"/>
                  <a:gd name="T19" fmla="*/ 0 h 1085"/>
                  <a:gd name="T20" fmla="*/ 2860 w 2860"/>
                  <a:gd name="T21" fmla="*/ 1085 h 108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860" h="1085">
                    <a:moveTo>
                      <a:pt x="0" y="1082"/>
                    </a:moveTo>
                    <a:cubicBezTo>
                      <a:pt x="126" y="1055"/>
                      <a:pt x="558" y="1078"/>
                      <a:pt x="758" y="920"/>
                    </a:cubicBezTo>
                    <a:cubicBezTo>
                      <a:pt x="958" y="762"/>
                      <a:pt x="1051" y="263"/>
                      <a:pt x="1198" y="131"/>
                    </a:cubicBezTo>
                    <a:cubicBezTo>
                      <a:pt x="1345" y="0"/>
                      <a:pt x="1492" y="0"/>
                      <a:pt x="1639" y="131"/>
                    </a:cubicBezTo>
                    <a:cubicBezTo>
                      <a:pt x="1786" y="263"/>
                      <a:pt x="1875" y="761"/>
                      <a:pt x="2079" y="920"/>
                    </a:cubicBezTo>
                    <a:cubicBezTo>
                      <a:pt x="2283" y="1079"/>
                      <a:pt x="2697" y="1051"/>
                      <a:pt x="2860" y="1085"/>
                    </a:cubicBezTo>
                  </a:path>
                </a:pathLst>
              </a:custGeom>
              <a:solidFill>
                <a:srgbClr val="FF0000"/>
              </a:solidFill>
              <a:ln w="254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1216" name="Group 12"/>
              <p:cNvGrpSpPr>
                <a:grpSpLocks noChangeAspect="1"/>
              </p:cNvGrpSpPr>
              <p:nvPr/>
            </p:nvGrpSpPr>
            <p:grpSpPr bwMode="auto">
              <a:xfrm>
                <a:off x="2577" y="3793"/>
                <a:ext cx="2864" cy="81"/>
                <a:chOff x="2685" y="3643"/>
                <a:chExt cx="2864" cy="81"/>
              </a:xfrm>
            </p:grpSpPr>
            <p:sp>
              <p:nvSpPr>
                <p:cNvPr id="51217" name="Line 13"/>
                <p:cNvSpPr>
                  <a:spLocks noChangeAspect="1" noChangeShapeType="1"/>
                </p:cNvSpPr>
                <p:nvPr/>
              </p:nvSpPr>
              <p:spPr bwMode="auto">
                <a:xfrm>
                  <a:off x="2685" y="3678"/>
                  <a:ext cx="286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218" name="Line 1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121" y="3648"/>
                  <a:ext cx="0" cy="7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219" name="Line 1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479" y="3643"/>
                  <a:ext cx="0" cy="7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220" name="Line 1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197" y="3643"/>
                  <a:ext cx="0" cy="7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221" name="Line 1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835" y="3643"/>
                  <a:ext cx="0" cy="7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222" name="Line 1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043" y="3643"/>
                  <a:ext cx="0" cy="7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223" name="Line 1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760" y="3643"/>
                  <a:ext cx="0" cy="7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224" name="Line 2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398" y="3643"/>
                  <a:ext cx="0" cy="7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pic>
          <p:nvPicPr>
            <p:cNvPr id="51214" name="Picture 21"/>
            <p:cNvPicPr>
              <a:picLocks noChangeAspect="1" noChangeArrowheads="1"/>
            </p:cNvPicPr>
            <p:nvPr/>
          </p:nvPicPr>
          <p:blipFill>
            <a:blip r:embed="rId5"/>
            <a:srcRect r="25542"/>
            <a:stretch>
              <a:fillRect/>
            </a:stretch>
          </p:blipFill>
          <p:spPr bwMode="auto">
            <a:xfrm>
              <a:off x="568" y="2163"/>
              <a:ext cx="1763" cy="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09" name="Text Box 22"/>
          <p:cNvSpPr txBox="1">
            <a:spLocks noChangeArrowheads="1"/>
          </p:cNvSpPr>
          <p:nvPr/>
        </p:nvSpPr>
        <p:spPr bwMode="auto">
          <a:xfrm>
            <a:off x="2703513" y="4532313"/>
            <a:ext cx="16850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31" charset="0"/>
              </a:rPr>
              <a:t>24439      25056</a:t>
            </a:r>
          </a:p>
        </p:txBody>
      </p:sp>
      <p:grpSp>
        <p:nvGrpSpPr>
          <p:cNvPr id="51210" name="Group 23"/>
          <p:cNvGrpSpPr>
            <a:grpSpLocks/>
          </p:cNvGrpSpPr>
          <p:nvPr/>
        </p:nvGrpSpPr>
        <p:grpSpPr bwMode="auto">
          <a:xfrm>
            <a:off x="4686300" y="4445000"/>
            <a:ext cx="336550" cy="457200"/>
            <a:chOff x="1272" y="3720"/>
            <a:chExt cx="212" cy="288"/>
          </a:xfrm>
        </p:grpSpPr>
        <p:sp>
          <p:nvSpPr>
            <p:cNvPr id="51211" name="Text Box 24"/>
            <p:cNvSpPr txBox="1">
              <a:spLocks noChangeArrowheads="1"/>
            </p:cNvSpPr>
            <p:nvPr/>
          </p:nvSpPr>
          <p:spPr bwMode="auto">
            <a:xfrm>
              <a:off x="1272" y="372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pitchFamily="31" charset="0"/>
                </a:rPr>
                <a:t>x</a:t>
              </a:r>
            </a:p>
          </p:txBody>
        </p:sp>
        <p:sp>
          <p:nvSpPr>
            <p:cNvPr id="51212" name="Line 25"/>
            <p:cNvSpPr>
              <a:spLocks noChangeShapeType="1"/>
            </p:cNvSpPr>
            <p:nvPr/>
          </p:nvSpPr>
          <p:spPr bwMode="auto">
            <a:xfrm>
              <a:off x="1331" y="3813"/>
              <a:ext cx="98" cy="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51202" name="Object 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276600" y="1447800"/>
          <a:ext cx="1828800" cy="156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22080" imgH="533160" progId="Equation.3">
                  <p:embed/>
                </p:oleObj>
              </mc:Choice>
              <mc:Fallback>
                <p:oleObj name="Equation" r:id="rId6" imgW="622080" imgH="533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447800"/>
                        <a:ext cx="1828800" cy="156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7310304" y="3239135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=</a:t>
            </a:r>
            <a:r>
              <a:rPr lang="en-CA" sz="2400" dirty="0"/>
              <a:t>0.74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5181600" y="1600200"/>
            <a:ext cx="11430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477000" y="1371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The </a:t>
            </a:r>
            <a:r>
              <a:rPr lang="en-CA" dirty="0" err="1"/>
              <a:t>stdev</a:t>
            </a:r>
            <a:r>
              <a:rPr lang="en-CA" dirty="0"/>
              <a:t> for means is </a:t>
            </a: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7467600" y="1600200"/>
          <a:ext cx="457200" cy="718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66400" imgH="419040" progId="Equation.BREE4">
                  <p:embed/>
                </p:oleObj>
              </mc:Choice>
              <mc:Fallback>
                <p:oleObj name="Equation" r:id="rId8" imgW="266400" imgH="419040" progId="Equation.BREE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1600200"/>
                        <a:ext cx="457200" cy="7184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6477000" y="1295400"/>
            <a:ext cx="1600200" cy="1143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782638"/>
            <a:ext cx="8001000" cy="614362"/>
          </a:xfrm>
        </p:spPr>
        <p:txBody>
          <a:bodyPr/>
          <a:lstStyle/>
          <a:p>
            <a:pPr eaLnBrk="1" hangingPunct="1"/>
            <a:r>
              <a:rPr lang="en-US"/>
              <a:t>Example 1b): try this yourself</a:t>
            </a:r>
            <a:endParaRPr lang="en-US" b="1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80010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dirty="0"/>
              <a:t>	What is the probability that in a random sample of 49 accounts the average debt is between $24000 and $27000?</a:t>
            </a:r>
          </a:p>
          <a:p>
            <a:pPr eaLnBrk="1" hangingPunct="1"/>
            <a:r>
              <a:rPr lang="en-US" dirty="0"/>
              <a:t>Use </a:t>
            </a:r>
            <a:r>
              <a:rPr lang="en-US" dirty="0" err="1"/>
              <a:t>norm.dist</a:t>
            </a:r>
            <a:r>
              <a:rPr lang="en-US" dirty="0"/>
              <a:t>() in Excel</a:t>
            </a:r>
          </a:p>
          <a:p>
            <a:pPr eaLnBrk="1" hangingPunct="1"/>
            <a:r>
              <a:rPr lang="en-US" dirty="0"/>
              <a:t>Can also use tables.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782638"/>
            <a:ext cx="8001000" cy="614362"/>
          </a:xfrm>
        </p:spPr>
        <p:txBody>
          <a:bodyPr/>
          <a:lstStyle/>
          <a:p>
            <a:pPr eaLnBrk="1" hangingPunct="1"/>
            <a:r>
              <a:rPr lang="en-US" dirty="0"/>
              <a:t>Commuting times: Example 2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500" y="1854200"/>
            <a:ext cx="8013700" cy="41656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800" b="1" dirty="0"/>
              <a:t>According to </a:t>
            </a:r>
            <a:r>
              <a:rPr lang="en-US" sz="2800" b="1" dirty="0" err="1"/>
              <a:t>StatsCan</a:t>
            </a:r>
            <a:r>
              <a:rPr lang="en-US" sz="2800" b="1" dirty="0"/>
              <a:t>, the average daily vehicular commute time in Edmonton is 46 minutes.  Assuming commute time follows an exponential distribution (not unreasonable) the standard deviation is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800" b="1" dirty="0"/>
              <a:t>If we survey          commuters, find the probability that the average commute time is less than </a:t>
            </a:r>
            <a:r>
              <a:rPr lang="en-US" sz="2800" b="1" u="sng" dirty="0"/>
              <a:t>              </a:t>
            </a:r>
            <a:endParaRPr lang="en-US" sz="28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276600" y="5334000"/>
            <a:ext cx="1371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562600" y="3962400"/>
            <a:ext cx="1371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29000" y="4419600"/>
            <a:ext cx="762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93100" cy="9906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altLang="zh-CN">
                <a:ea typeface="宋体" pitchFamily="31" charset="-122"/>
              </a:rPr>
              <a:t>Adjust the standard error in the z calculations…</a:t>
            </a:r>
          </a:p>
        </p:txBody>
      </p:sp>
      <p:grpSp>
        <p:nvGrpSpPr>
          <p:cNvPr id="68612" name="Group 9"/>
          <p:cNvGrpSpPr>
            <a:grpSpLocks/>
          </p:cNvGrpSpPr>
          <p:nvPr/>
        </p:nvGrpSpPr>
        <p:grpSpPr bwMode="auto">
          <a:xfrm>
            <a:off x="919163" y="3308350"/>
            <a:ext cx="3675062" cy="1524000"/>
            <a:chOff x="593" y="2163"/>
            <a:chExt cx="2315" cy="960"/>
          </a:xfrm>
        </p:grpSpPr>
        <p:grpSp>
          <p:nvGrpSpPr>
            <p:cNvPr id="68621" name="Group 10"/>
            <p:cNvGrpSpPr>
              <a:grpSpLocks noChangeAspect="1"/>
            </p:cNvGrpSpPr>
            <p:nvPr/>
          </p:nvGrpSpPr>
          <p:grpSpPr bwMode="auto">
            <a:xfrm>
              <a:off x="593" y="2166"/>
              <a:ext cx="2315" cy="915"/>
              <a:chOff x="2577" y="2742"/>
              <a:chExt cx="2864" cy="1132"/>
            </a:xfrm>
          </p:grpSpPr>
          <p:sp>
            <p:nvSpPr>
              <p:cNvPr id="68623" name="Freeform 11"/>
              <p:cNvSpPr>
                <a:spLocks noChangeAspect="1"/>
              </p:cNvSpPr>
              <p:nvPr/>
            </p:nvSpPr>
            <p:spPr bwMode="auto">
              <a:xfrm>
                <a:off x="2579" y="2742"/>
                <a:ext cx="2860" cy="1085"/>
              </a:xfrm>
              <a:custGeom>
                <a:avLst/>
                <a:gdLst>
                  <a:gd name="T0" fmla="*/ 0 w 2860"/>
                  <a:gd name="T1" fmla="*/ 1082 h 1085"/>
                  <a:gd name="T2" fmla="*/ 758 w 2860"/>
                  <a:gd name="T3" fmla="*/ 920 h 1085"/>
                  <a:gd name="T4" fmla="*/ 1198 w 2860"/>
                  <a:gd name="T5" fmla="*/ 131 h 1085"/>
                  <a:gd name="T6" fmla="*/ 1639 w 2860"/>
                  <a:gd name="T7" fmla="*/ 131 h 1085"/>
                  <a:gd name="T8" fmla="*/ 2079 w 2860"/>
                  <a:gd name="T9" fmla="*/ 920 h 1085"/>
                  <a:gd name="T10" fmla="*/ 2860 w 2860"/>
                  <a:gd name="T11" fmla="*/ 1085 h 108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860"/>
                  <a:gd name="T19" fmla="*/ 0 h 1085"/>
                  <a:gd name="T20" fmla="*/ 2860 w 2860"/>
                  <a:gd name="T21" fmla="*/ 1085 h 108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860" h="1085">
                    <a:moveTo>
                      <a:pt x="0" y="1082"/>
                    </a:moveTo>
                    <a:cubicBezTo>
                      <a:pt x="126" y="1055"/>
                      <a:pt x="558" y="1078"/>
                      <a:pt x="758" y="920"/>
                    </a:cubicBezTo>
                    <a:cubicBezTo>
                      <a:pt x="958" y="762"/>
                      <a:pt x="1051" y="263"/>
                      <a:pt x="1198" y="131"/>
                    </a:cubicBezTo>
                    <a:cubicBezTo>
                      <a:pt x="1345" y="0"/>
                      <a:pt x="1492" y="0"/>
                      <a:pt x="1639" y="131"/>
                    </a:cubicBezTo>
                    <a:cubicBezTo>
                      <a:pt x="1786" y="263"/>
                      <a:pt x="1875" y="761"/>
                      <a:pt x="2079" y="920"/>
                    </a:cubicBezTo>
                    <a:cubicBezTo>
                      <a:pt x="2283" y="1079"/>
                      <a:pt x="2697" y="1051"/>
                      <a:pt x="2860" y="1085"/>
                    </a:cubicBezTo>
                  </a:path>
                </a:pathLst>
              </a:custGeom>
              <a:solidFill>
                <a:srgbClr val="FF0000"/>
              </a:solidFill>
              <a:ln w="254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8624" name="Group 12"/>
              <p:cNvGrpSpPr>
                <a:grpSpLocks noChangeAspect="1"/>
              </p:cNvGrpSpPr>
              <p:nvPr/>
            </p:nvGrpSpPr>
            <p:grpSpPr bwMode="auto">
              <a:xfrm>
                <a:off x="2577" y="3793"/>
                <a:ext cx="2864" cy="81"/>
                <a:chOff x="2685" y="3643"/>
                <a:chExt cx="2864" cy="81"/>
              </a:xfrm>
            </p:grpSpPr>
            <p:sp>
              <p:nvSpPr>
                <p:cNvPr id="68625" name="Line 13"/>
                <p:cNvSpPr>
                  <a:spLocks noChangeAspect="1" noChangeShapeType="1"/>
                </p:cNvSpPr>
                <p:nvPr/>
              </p:nvSpPr>
              <p:spPr bwMode="auto">
                <a:xfrm>
                  <a:off x="2685" y="3678"/>
                  <a:ext cx="286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626" name="Line 1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121" y="3648"/>
                  <a:ext cx="0" cy="7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627" name="Line 1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479" y="3643"/>
                  <a:ext cx="0" cy="7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628" name="Line 1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197" y="3643"/>
                  <a:ext cx="0" cy="7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629" name="Line 1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835" y="3643"/>
                  <a:ext cx="0" cy="7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630" name="Line 1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043" y="3643"/>
                  <a:ext cx="0" cy="7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631" name="Line 1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760" y="3643"/>
                  <a:ext cx="0" cy="7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632" name="Line 2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398" y="3643"/>
                  <a:ext cx="0" cy="77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pic>
          <p:nvPicPr>
            <p:cNvPr id="68622" name="Picture 21"/>
            <p:cNvPicPr>
              <a:picLocks noChangeAspect="1" noChangeArrowheads="1"/>
            </p:cNvPicPr>
            <p:nvPr/>
          </p:nvPicPr>
          <p:blipFill>
            <a:blip r:embed="rId3"/>
            <a:srcRect l="31622" r="31622"/>
            <a:stretch>
              <a:fillRect/>
            </a:stretch>
          </p:blipFill>
          <p:spPr bwMode="auto">
            <a:xfrm>
              <a:off x="1317" y="2163"/>
              <a:ext cx="870" cy="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8613" name="Rectangle 22"/>
          <p:cNvSpPr>
            <a:spLocks noChangeArrowheads="1"/>
          </p:cNvSpPr>
          <p:nvPr/>
        </p:nvSpPr>
        <p:spPr bwMode="auto">
          <a:xfrm>
            <a:off x="1981200" y="4724400"/>
            <a:ext cx="1415772" cy="48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sz="3200" dirty="0">
                <a:latin typeface="Times New Roman" pitchFamily="31" charset="0"/>
                <a:cs typeface="Arial" charset="0"/>
                <a:sym typeface="Symbol" pitchFamily="31" charset="2"/>
              </a:rPr>
              <a:t>     46   </a:t>
            </a:r>
          </a:p>
        </p:txBody>
      </p:sp>
      <p:sp>
        <p:nvSpPr>
          <p:cNvPr id="68614" name="Freeform 28"/>
          <p:cNvSpPr>
            <a:spLocks/>
          </p:cNvSpPr>
          <p:nvPr/>
        </p:nvSpPr>
        <p:spPr bwMode="auto">
          <a:xfrm>
            <a:off x="3443288" y="4349750"/>
            <a:ext cx="4762" cy="460375"/>
          </a:xfrm>
          <a:custGeom>
            <a:avLst/>
            <a:gdLst>
              <a:gd name="T0" fmla="*/ 3 w 3"/>
              <a:gd name="T1" fmla="*/ 0 h 290"/>
              <a:gd name="T2" fmla="*/ 0 w 3"/>
              <a:gd name="T3" fmla="*/ 290 h 290"/>
              <a:gd name="T4" fmla="*/ 0 60000 65536"/>
              <a:gd name="T5" fmla="*/ 0 60000 65536"/>
              <a:gd name="T6" fmla="*/ 0 w 3"/>
              <a:gd name="T7" fmla="*/ 0 h 290"/>
              <a:gd name="T8" fmla="*/ 3 w 3"/>
              <a:gd name="T9" fmla="*/ 290 h 29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290">
                <a:moveTo>
                  <a:pt x="3" y="0"/>
                </a:moveTo>
                <a:lnTo>
                  <a:pt x="0" y="290"/>
                </a:lnTo>
              </a:path>
            </a:pathLst>
          </a:cu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5" name="Freeform 29"/>
          <p:cNvSpPr>
            <a:spLocks/>
          </p:cNvSpPr>
          <p:nvPr/>
        </p:nvSpPr>
        <p:spPr bwMode="auto">
          <a:xfrm>
            <a:off x="2047875" y="4343400"/>
            <a:ext cx="4763" cy="460375"/>
          </a:xfrm>
          <a:custGeom>
            <a:avLst/>
            <a:gdLst>
              <a:gd name="T0" fmla="*/ 3 w 3"/>
              <a:gd name="T1" fmla="*/ 0 h 290"/>
              <a:gd name="T2" fmla="*/ 0 w 3"/>
              <a:gd name="T3" fmla="*/ 290 h 290"/>
              <a:gd name="T4" fmla="*/ 0 60000 65536"/>
              <a:gd name="T5" fmla="*/ 0 60000 65536"/>
              <a:gd name="T6" fmla="*/ 0 w 3"/>
              <a:gd name="T7" fmla="*/ 0 h 290"/>
              <a:gd name="T8" fmla="*/ 3 w 3"/>
              <a:gd name="T9" fmla="*/ 290 h 29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290">
                <a:moveTo>
                  <a:pt x="3" y="0"/>
                </a:moveTo>
                <a:lnTo>
                  <a:pt x="0" y="290"/>
                </a:lnTo>
              </a:path>
            </a:pathLst>
          </a:cu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16" name="Group 30"/>
          <p:cNvGrpSpPr>
            <a:grpSpLocks/>
          </p:cNvGrpSpPr>
          <p:nvPr/>
        </p:nvGrpSpPr>
        <p:grpSpPr bwMode="auto">
          <a:xfrm>
            <a:off x="4470400" y="4648200"/>
            <a:ext cx="336550" cy="457200"/>
            <a:chOff x="1272" y="3720"/>
            <a:chExt cx="212" cy="288"/>
          </a:xfrm>
        </p:grpSpPr>
        <p:sp>
          <p:nvSpPr>
            <p:cNvPr id="68619" name="Text Box 31"/>
            <p:cNvSpPr txBox="1">
              <a:spLocks noChangeArrowheads="1"/>
            </p:cNvSpPr>
            <p:nvPr/>
          </p:nvSpPr>
          <p:spPr bwMode="auto">
            <a:xfrm>
              <a:off x="1272" y="372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pitchFamily="31" charset="0"/>
                </a:rPr>
                <a:t>x</a:t>
              </a:r>
            </a:p>
          </p:txBody>
        </p:sp>
        <p:sp>
          <p:nvSpPr>
            <p:cNvPr id="68620" name="Line 32"/>
            <p:cNvSpPr>
              <a:spLocks noChangeShapeType="1"/>
            </p:cNvSpPr>
            <p:nvPr/>
          </p:nvSpPr>
          <p:spPr bwMode="auto">
            <a:xfrm>
              <a:off x="1331" y="3813"/>
              <a:ext cx="98" cy="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617" name="Rectangle 3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pPr eaLnBrk="1" hangingPunct="1"/>
            <a:r>
              <a:rPr lang="en-US" sz="2800" b="1" dirty="0"/>
              <a:t>b) If the sample size were 49 what would be the probability in the previous question?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68618" name="Rectangle 38"/>
          <p:cNvSpPr>
            <a:spLocks noChangeArrowheads="1"/>
          </p:cNvSpPr>
          <p:nvPr/>
        </p:nvSpPr>
        <p:spPr bwMode="auto">
          <a:xfrm>
            <a:off x="533400" y="5410200"/>
            <a:ext cx="632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/>
              <a:t>…and find probability of a difference </a:t>
            </a:r>
          </a:p>
          <a:p>
            <a:pPr algn="ctr"/>
            <a:r>
              <a:rPr lang="en-US" sz="2800" dirty="0"/>
              <a:t>in excess of 2 minutes =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90F1-5F5B-48D4-BD39-932DE74C4D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7E4607-934C-4FEC-A7B4-4B0FFA9B2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3918" y="136524"/>
            <a:ext cx="5801432" cy="635635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B06B04A-F533-46E5-A226-748B817D4367}"/>
              </a:ext>
            </a:extLst>
          </p:cNvPr>
          <p:cNvSpPr txBox="1"/>
          <p:nvPr/>
        </p:nvSpPr>
        <p:spPr>
          <a:xfrm>
            <a:off x="228600" y="1066800"/>
            <a:ext cx="24853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/>
              <a:t>Normal Distribution Table</a:t>
            </a:r>
          </a:p>
          <a:p>
            <a:r>
              <a:rPr lang="en-CA" sz="1600" dirty="0"/>
              <a:t>(from </a:t>
            </a:r>
            <a:r>
              <a:rPr lang="en-CA" sz="1600" dirty="0" err="1"/>
              <a:t>Mgts</a:t>
            </a:r>
            <a:r>
              <a:rPr lang="en-CA" sz="1600" dirty="0"/>
              <a:t> 103)</a:t>
            </a:r>
          </a:p>
          <a:p>
            <a:endParaRPr lang="en-CA" sz="1600" dirty="0"/>
          </a:p>
          <a:p>
            <a:r>
              <a:rPr lang="en-CA" sz="1600" dirty="0"/>
              <a:t>Provides area to left of a given z value</a:t>
            </a:r>
          </a:p>
        </p:txBody>
      </p:sp>
    </p:spTree>
    <p:extLst>
      <p:ext uri="{BB962C8B-B14F-4D97-AF65-F5344CB8AC3E}">
        <p14:creationId xmlns:p14="http://schemas.microsoft.com/office/powerpoint/2010/main" val="1400801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99F08-9E65-4DEE-9FDD-D2FE7E08D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HR data analytics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81764-4C25-499B-ADFC-9F49A74DA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sz="2400" dirty="0"/>
          </a:p>
          <a:p>
            <a:r>
              <a:rPr lang="en-CA" sz="2400" dirty="0"/>
              <a:t>Example questions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400" dirty="0"/>
              <a:t>How high is your annual employee turnover?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400" dirty="0"/>
              <a:t>How much of your employee turnover consists of regretted loss?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400" dirty="0"/>
              <a:t>Do you know which employees will be the most likely to leave your company within a year?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763798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"/>
            <a:ext cx="8229600" cy="6172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dirty="0"/>
              <a:t>	Some More Practice Questions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/>
              <a:t>	The life expectancy of a particular brand of hair dryer has a mean of fifty months and a </a:t>
            </a:r>
            <a:r>
              <a:rPr lang="en-US" sz="2800" dirty="0" err="1"/>
              <a:t>pop’n</a:t>
            </a:r>
            <a:r>
              <a:rPr lang="en-US" sz="2800" dirty="0"/>
              <a:t> standard deviation of eight months.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lphaLcPeriod"/>
            </a:pPr>
            <a:r>
              <a:rPr lang="en-US" dirty="0"/>
              <a:t>What is the probability that a random sample of 16 hair dryers will have an average working lifetime of more than 52 months?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lphaLcPeriod"/>
            </a:pPr>
            <a:r>
              <a:rPr lang="en-US" dirty="0"/>
              <a:t>What is the probability that a random sample of 64 hair dryers will have an average working lifetime of more than 52 months?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lphaLcPeriod"/>
            </a:pPr>
            <a:r>
              <a:rPr lang="en-US" b="1" dirty="0"/>
              <a:t>Ninety-five percent of this brand of hair dryer will have an average life expectancy of at least how many months (use sample from b)?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90F1-5F5B-48D4-BD39-932DE74C4D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7E4607-934C-4FEC-A7B4-4B0FFA9B2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3918" y="136524"/>
            <a:ext cx="5801432" cy="635635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B06B04A-F533-46E5-A226-748B817D4367}"/>
              </a:ext>
            </a:extLst>
          </p:cNvPr>
          <p:cNvSpPr txBox="1"/>
          <p:nvPr/>
        </p:nvSpPr>
        <p:spPr>
          <a:xfrm>
            <a:off x="228600" y="1066800"/>
            <a:ext cx="24853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/>
              <a:t>Normal Distribution Table</a:t>
            </a:r>
          </a:p>
          <a:p>
            <a:r>
              <a:rPr lang="en-CA" sz="1600" dirty="0"/>
              <a:t>(from </a:t>
            </a:r>
            <a:r>
              <a:rPr lang="en-CA" sz="1600" dirty="0" err="1"/>
              <a:t>Mgts</a:t>
            </a:r>
            <a:r>
              <a:rPr lang="en-CA" sz="1600" dirty="0"/>
              <a:t> 103)</a:t>
            </a:r>
          </a:p>
          <a:p>
            <a:endParaRPr lang="en-CA" sz="1600" dirty="0"/>
          </a:p>
          <a:p>
            <a:r>
              <a:rPr lang="en-CA" sz="1600" dirty="0"/>
              <a:t>Provides area to left of a given z value</a:t>
            </a:r>
          </a:p>
        </p:txBody>
      </p:sp>
    </p:spTree>
    <p:extLst>
      <p:ext uri="{BB962C8B-B14F-4D97-AF65-F5344CB8AC3E}">
        <p14:creationId xmlns:p14="http://schemas.microsoft.com/office/powerpoint/2010/main" val="8684484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070615-3D92-452C-B9E9-3227F326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965A-4BC9-4A63-9B60-47F4A904E4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E96E06-A6CB-4879-8C59-A6CDB28E73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82986"/>
            <a:ext cx="6248963" cy="653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855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A2F91-69D6-41DC-B528-B03CB3162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Legal Analytics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20A60-6B49-4FB0-A6B4-E315657CE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Streamlining Discovery – understanding relationships and patterns in files, identifying more relevant documents.</a:t>
            </a:r>
          </a:p>
          <a:p>
            <a:r>
              <a:rPr lang="en-CA" dirty="0"/>
              <a:t>Recognizing “ideal” clients</a:t>
            </a:r>
          </a:p>
          <a:p>
            <a:r>
              <a:rPr lang="en-CA" dirty="0"/>
              <a:t>Predictive analytics – likelihood of winning, length of litigation, required hours.</a:t>
            </a:r>
          </a:p>
          <a:p>
            <a:r>
              <a:rPr lang="en-CA" dirty="0"/>
              <a:t>Lawyer productivity</a:t>
            </a:r>
          </a:p>
        </p:txBody>
      </p:sp>
    </p:spTree>
    <p:extLst>
      <p:ext uri="{BB962C8B-B14F-4D97-AF65-F5344CB8AC3E}">
        <p14:creationId xmlns:p14="http://schemas.microsoft.com/office/powerpoint/2010/main" val="3823717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Statistical Inference and the Normal distribution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sampling distributions </a:t>
            </a:r>
          </a:p>
          <a:p>
            <a:pPr eaLnBrk="1" hangingPunct="1"/>
            <a:r>
              <a:rPr lang="en-US"/>
              <a:t>central limit theorem</a:t>
            </a:r>
          </a:p>
          <a:p>
            <a:pPr eaLnBrk="1" hangingPunct="1"/>
            <a:r>
              <a:rPr lang="en-US"/>
              <a:t>z Table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objectives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  <a:p>
            <a:pPr lvl="1" eaLnBrk="1" hangingPunct="1"/>
            <a:r>
              <a:rPr lang="en-US" dirty="0"/>
              <a:t>Central Limit Theorem and inference</a:t>
            </a:r>
          </a:p>
          <a:p>
            <a:pPr lvl="1" eaLnBrk="1" hangingPunct="1"/>
            <a:r>
              <a:rPr lang="en-US" dirty="0"/>
              <a:t>Define “standard normal”</a:t>
            </a:r>
          </a:p>
          <a:p>
            <a:pPr lvl="1" eaLnBrk="1" hangingPunct="1"/>
            <a:r>
              <a:rPr lang="en-US" dirty="0"/>
              <a:t>Use probability tables</a:t>
            </a:r>
          </a:p>
          <a:p>
            <a:pPr lvl="2" eaLnBrk="1" hangingPunct="1"/>
            <a:r>
              <a:rPr lang="en-US" dirty="0"/>
              <a:t>Applications:</a:t>
            </a:r>
          </a:p>
          <a:p>
            <a:pPr lvl="3" eaLnBrk="1" hangingPunct="1"/>
            <a:r>
              <a:rPr lang="en-US" dirty="0"/>
              <a:t>Sample outcome</a:t>
            </a:r>
          </a:p>
          <a:p>
            <a:pPr lvl="3" eaLnBrk="1" hangingPunct="1"/>
            <a:r>
              <a:rPr lang="en-US" dirty="0"/>
              <a:t>CI and hypothesis testing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Statistical Inference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pPr eaLnBrk="1" hangingPunct="1"/>
            <a:r>
              <a:rPr lang="en-US" sz="2800" b="1" dirty="0"/>
              <a:t>random samples 		population</a:t>
            </a:r>
          </a:p>
          <a:p>
            <a:pPr eaLnBrk="1" hangingPunct="1"/>
            <a:endParaRPr lang="en-US" sz="2800" b="1" dirty="0"/>
          </a:p>
          <a:p>
            <a:pPr eaLnBrk="1" hangingPunct="1"/>
            <a:r>
              <a:rPr lang="en-US" sz="2800" b="1" dirty="0"/>
              <a:t>statements about the degree of uncertainty </a:t>
            </a:r>
          </a:p>
          <a:p>
            <a:pPr eaLnBrk="1" hangingPunct="1"/>
            <a:endParaRPr lang="en-US" sz="2800" b="1" dirty="0"/>
          </a:p>
          <a:p>
            <a:pPr eaLnBrk="1" hangingPunct="1"/>
            <a:r>
              <a:rPr lang="en-US" sz="2800" b="1" dirty="0"/>
              <a:t>Convenience samples and other non random samples cannot be used to make statistical inferences.</a:t>
            </a:r>
          </a:p>
        </p:txBody>
      </p:sp>
      <p:graphicFrame>
        <p:nvGraphicFramePr>
          <p:cNvPr id="21506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3962400" y="1524000"/>
          <a:ext cx="960438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90440" imgH="139680" progId="Equation.3">
                  <p:embed/>
                </p:oleObj>
              </mc:Choice>
              <mc:Fallback>
                <p:oleObj name="Equation" r:id="rId3" imgW="190440" imgH="139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524000"/>
                        <a:ext cx="960438" cy="703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782638"/>
            <a:ext cx="8001000" cy="614362"/>
          </a:xfrm>
        </p:spPr>
        <p:txBody>
          <a:bodyPr/>
          <a:lstStyle/>
          <a:p>
            <a:pPr eaLnBrk="1" hangingPunct="1"/>
            <a:r>
              <a:rPr lang="en-US"/>
              <a:t>Population Distribution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500" y="1854200"/>
            <a:ext cx="8013700" cy="2413000"/>
          </a:xfrm>
        </p:spPr>
        <p:txBody>
          <a:bodyPr/>
          <a:lstStyle/>
          <a:p>
            <a:pPr eaLnBrk="1" hangingPunct="1"/>
            <a:r>
              <a:rPr lang="en-US" b="1" dirty="0"/>
              <a:t>all items in the population of interest</a:t>
            </a:r>
          </a:p>
          <a:p>
            <a:pPr eaLnBrk="1" hangingPunct="1"/>
            <a:r>
              <a:rPr lang="en-US" b="1" dirty="0"/>
              <a:t>characterized by the values of certain parameters which are usually unknown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782638"/>
            <a:ext cx="8001000" cy="614362"/>
          </a:xfrm>
        </p:spPr>
        <p:txBody>
          <a:bodyPr/>
          <a:lstStyle/>
          <a:p>
            <a:pPr eaLnBrk="1" hangingPunct="1"/>
            <a:r>
              <a:rPr lang="en-US"/>
              <a:t>Statistical Inference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500" y="1854200"/>
            <a:ext cx="8001000" cy="2260600"/>
          </a:xfrm>
        </p:spPr>
        <p:txBody>
          <a:bodyPr/>
          <a:lstStyle/>
          <a:p>
            <a:pPr eaLnBrk="1" hangingPunct="1"/>
            <a:r>
              <a:rPr lang="en-US" b="1" dirty="0"/>
              <a:t>Two types of inference procedures</a:t>
            </a:r>
          </a:p>
          <a:p>
            <a:pPr lvl="1" eaLnBrk="1" hangingPunct="1"/>
            <a:r>
              <a:rPr lang="en-US" b="1" dirty="0"/>
              <a:t>Estimation </a:t>
            </a:r>
          </a:p>
          <a:p>
            <a:pPr lvl="1" eaLnBrk="1" hangingPunct="1"/>
            <a:r>
              <a:rPr lang="en-US" b="1" dirty="0"/>
              <a:t>Hypothesis Testing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2216</TotalTime>
  <Words>1561</Words>
  <Application>Microsoft Office PowerPoint</Application>
  <PresentationFormat>On-screen Show (4:3)</PresentationFormat>
  <Paragraphs>210</Paragraphs>
  <Slides>32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Calibri Light</vt:lpstr>
      <vt:lpstr>Times New Roman</vt:lpstr>
      <vt:lpstr>Wingdings</vt:lpstr>
      <vt:lpstr>Default Design</vt:lpstr>
      <vt:lpstr>Office Theme</vt:lpstr>
      <vt:lpstr>Equation</vt:lpstr>
      <vt:lpstr>Welcome to Mgts 312</vt:lpstr>
      <vt:lpstr>Introduction</vt:lpstr>
      <vt:lpstr>HR data analytics</vt:lpstr>
      <vt:lpstr>Legal Analytics</vt:lpstr>
      <vt:lpstr>Statistical Inference and the Normal distribution</vt:lpstr>
      <vt:lpstr>objectives</vt:lpstr>
      <vt:lpstr>Statistical Inference</vt:lpstr>
      <vt:lpstr>Population Distribution</vt:lpstr>
      <vt:lpstr>Statistical Inference</vt:lpstr>
      <vt:lpstr>Random Sample</vt:lpstr>
      <vt:lpstr>Simple Random Sample</vt:lpstr>
      <vt:lpstr>Finite Populations and Sampling With Replacement</vt:lpstr>
      <vt:lpstr>Normal Distribution – Some Basics</vt:lpstr>
      <vt:lpstr>Z-score</vt:lpstr>
      <vt:lpstr>Example: Start with a population of interest…</vt:lpstr>
      <vt:lpstr>Draw a series of random samples, each of size n from the population…</vt:lpstr>
      <vt:lpstr>Sampling Distribution</vt:lpstr>
      <vt:lpstr>Standard error</vt:lpstr>
      <vt:lpstr>PowerPoint Presentation</vt:lpstr>
      <vt:lpstr>PowerPoint Presentation</vt:lpstr>
      <vt:lpstr>Central Limit Theorem</vt:lpstr>
      <vt:lpstr>Central Limit Theorem</vt:lpstr>
      <vt:lpstr>An Example</vt:lpstr>
      <vt:lpstr>PowerPoint Presentation</vt:lpstr>
      <vt:lpstr>Example 1 solution</vt:lpstr>
      <vt:lpstr>Example 1b): try this yourself</vt:lpstr>
      <vt:lpstr>Commuting times: Example 2</vt:lpstr>
      <vt:lpstr>b) If the sample size were 49 what would be the probability in the previous question? </vt:lpstr>
      <vt:lpstr>PowerPoint Presentation</vt:lpstr>
      <vt:lpstr>PowerPoint Presentation</vt:lpstr>
      <vt:lpstr>PowerPoint Presentation</vt:lpstr>
      <vt:lpstr>PowerPoint Presentation</vt:lpstr>
    </vt:vector>
  </TitlesOfParts>
  <Company>Grant MacEwan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Normal distribution</dc:title>
  <dc:creator>ITS</dc:creator>
  <cp:lastModifiedBy>Allan Wesley</cp:lastModifiedBy>
  <cp:revision>145</cp:revision>
  <cp:lastPrinted>2023-01-04T18:37:33Z</cp:lastPrinted>
  <dcterms:created xsi:type="dcterms:W3CDTF">2006-12-07T00:18:19Z</dcterms:created>
  <dcterms:modified xsi:type="dcterms:W3CDTF">2024-01-04T01:22:38Z</dcterms:modified>
</cp:coreProperties>
</file>